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jpg&amp;ehk=" ContentType="image/jpeg"/>
  <Default Extension="jpg&amp;ehk=7at" ContentType="image/jpeg"/>
  <Default Extension="jpg&amp;ehk=DyObXofId6yudN" ContentType="image/jpeg"/>
  <Default Extension="jpg&amp;ehk=Hve8I6xpz21uu" ContentType="image/jpeg"/>
  <Default Extension="jpg&amp;ehk=IEsTTMdnvo1aHx0cWCwU4A&amp;r=0&amp;pid=OfficeInsert" ContentType="image/jpeg"/>
  <Default Extension="jpg&amp;ehk=R7XKJobLFCbWsAKVSoSLxg&amp;r=0&amp;pid=OfficeInsert" ContentType="image/jpeg"/>
  <Default Extension="jpg&amp;ehk=sPIkZTtzCx" ContentType="image/jpeg"/>
  <Default Extension="jpg&amp;ehk=sZtJRqS" ContentType="image/jpeg"/>
  <Default Extension="jpg&amp;ehk=T6fmOyCw" ContentType="image/jpeg"/>
  <Default Extension="jpg&amp;ehk=tx9lfAiEAqiIaePqNOYYEg&amp;r=0&amp;pid=OfficeInsert" ContentType="image/jpeg"/>
  <Default Extension="jpg&amp;ehk=vhTQ7E2kOl44nNgFTxe0yg&amp;r=0&amp;pid=OfficeInsert" ContentType="image/jpeg"/>
  <Default Extension="jpg&amp;ehk=YRevWF5S6d" ContentType="image/jpeg"/>
  <Default Extension="png" ContentType="image/png"/>
  <Default Extension="png&amp;ehk=0VuMJMTtSbNLfsrqiw2NqA&amp;r=0&amp;pid=OfficeInsert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928" r:id="rId2"/>
    <p:sldMasterId id="2147483934" r:id="rId3"/>
    <p:sldMasterId id="2147483920" r:id="rId4"/>
    <p:sldMasterId id="2147483923" r:id="rId5"/>
    <p:sldMasterId id="2147483938" r:id="rId6"/>
    <p:sldMasterId id="2147483970" r:id="rId7"/>
  </p:sldMasterIdLst>
  <p:notesMasterIdLst>
    <p:notesMasterId r:id="rId171"/>
  </p:notesMasterIdLst>
  <p:handoutMasterIdLst>
    <p:handoutMasterId r:id="rId172"/>
  </p:handoutMasterIdLst>
  <p:sldIdLst>
    <p:sldId id="1916" r:id="rId8"/>
    <p:sldId id="1917" r:id="rId9"/>
    <p:sldId id="1441" r:id="rId10"/>
    <p:sldId id="1981" r:id="rId11"/>
    <p:sldId id="1970" r:id="rId12"/>
    <p:sldId id="1972" r:id="rId13"/>
    <p:sldId id="2020" r:id="rId14"/>
    <p:sldId id="2021" r:id="rId15"/>
    <p:sldId id="1975" r:id="rId16"/>
    <p:sldId id="1976" r:id="rId17"/>
    <p:sldId id="1977" r:id="rId18"/>
    <p:sldId id="1978" r:id="rId19"/>
    <p:sldId id="1979" r:id="rId20"/>
    <p:sldId id="1980" r:id="rId21"/>
    <p:sldId id="1646" r:id="rId22"/>
    <p:sldId id="1647" r:id="rId23"/>
    <p:sldId id="1652" r:id="rId24"/>
    <p:sldId id="1653" r:id="rId25"/>
    <p:sldId id="1927" r:id="rId26"/>
    <p:sldId id="1655" r:id="rId27"/>
    <p:sldId id="1919" r:id="rId28"/>
    <p:sldId id="1657" r:id="rId29"/>
    <p:sldId id="1982" r:id="rId30"/>
    <p:sldId id="1983" r:id="rId31"/>
    <p:sldId id="1984" r:id="rId32"/>
    <p:sldId id="1658" r:id="rId33"/>
    <p:sldId id="1659" r:id="rId34"/>
    <p:sldId id="1660" r:id="rId35"/>
    <p:sldId id="1661" r:id="rId36"/>
    <p:sldId id="1662" r:id="rId37"/>
    <p:sldId id="1663" r:id="rId38"/>
    <p:sldId id="1664" r:id="rId39"/>
    <p:sldId id="1665" r:id="rId40"/>
    <p:sldId id="1667" r:id="rId41"/>
    <p:sldId id="1668" r:id="rId42"/>
    <p:sldId id="1918" r:id="rId43"/>
    <p:sldId id="1670" r:id="rId44"/>
    <p:sldId id="1671" r:id="rId45"/>
    <p:sldId id="1985" r:id="rId46"/>
    <p:sldId id="1672" r:id="rId47"/>
    <p:sldId id="1673" r:id="rId48"/>
    <p:sldId id="1820" r:id="rId49"/>
    <p:sldId id="1822" r:id="rId50"/>
    <p:sldId id="1987" r:id="rId51"/>
    <p:sldId id="1988" r:id="rId52"/>
    <p:sldId id="1989" r:id="rId53"/>
    <p:sldId id="1990" r:id="rId54"/>
    <p:sldId id="1991" r:id="rId55"/>
    <p:sldId id="1992" r:id="rId56"/>
    <p:sldId id="1993" r:id="rId57"/>
    <p:sldId id="1994" r:id="rId58"/>
    <p:sldId id="1995" r:id="rId59"/>
    <p:sldId id="1996" r:id="rId60"/>
    <p:sldId id="1997" r:id="rId61"/>
    <p:sldId id="1998" r:id="rId62"/>
    <p:sldId id="1999" r:id="rId63"/>
    <p:sldId id="2000" r:id="rId64"/>
    <p:sldId id="2001" r:id="rId65"/>
    <p:sldId id="2002" r:id="rId66"/>
    <p:sldId id="2003" r:id="rId67"/>
    <p:sldId id="2004" r:id="rId68"/>
    <p:sldId id="2005" r:id="rId69"/>
    <p:sldId id="2006" r:id="rId70"/>
    <p:sldId id="2007" r:id="rId71"/>
    <p:sldId id="2008" r:id="rId72"/>
    <p:sldId id="2009" r:id="rId73"/>
    <p:sldId id="2010" r:id="rId74"/>
    <p:sldId id="1675" r:id="rId75"/>
    <p:sldId id="1676" r:id="rId76"/>
    <p:sldId id="1677" r:id="rId77"/>
    <p:sldId id="1678" r:id="rId78"/>
    <p:sldId id="1679" r:id="rId79"/>
    <p:sldId id="1680" r:id="rId80"/>
    <p:sldId id="1682" r:id="rId81"/>
    <p:sldId id="1683" r:id="rId82"/>
    <p:sldId id="1684" r:id="rId83"/>
    <p:sldId id="1787" r:id="rId84"/>
    <p:sldId id="1788" r:id="rId85"/>
    <p:sldId id="1686" r:id="rId86"/>
    <p:sldId id="1920" r:id="rId87"/>
    <p:sldId id="1921" r:id="rId88"/>
    <p:sldId id="1687" r:id="rId89"/>
    <p:sldId id="1688" r:id="rId90"/>
    <p:sldId id="1689" r:id="rId91"/>
    <p:sldId id="1690" r:id="rId92"/>
    <p:sldId id="1691" r:id="rId93"/>
    <p:sldId id="1692" r:id="rId94"/>
    <p:sldId id="1695" r:id="rId95"/>
    <p:sldId id="1696" r:id="rId96"/>
    <p:sldId id="1697" r:id="rId97"/>
    <p:sldId id="1698" r:id="rId98"/>
    <p:sldId id="1699" r:id="rId99"/>
    <p:sldId id="1700" r:id="rId100"/>
    <p:sldId id="1701" r:id="rId101"/>
    <p:sldId id="1702" r:id="rId102"/>
    <p:sldId id="1892" r:id="rId103"/>
    <p:sldId id="702" r:id="rId104"/>
    <p:sldId id="1939" r:id="rId105"/>
    <p:sldId id="1940" r:id="rId106"/>
    <p:sldId id="1941" r:id="rId107"/>
    <p:sldId id="1942" r:id="rId108"/>
    <p:sldId id="1943" r:id="rId109"/>
    <p:sldId id="1944" r:id="rId110"/>
    <p:sldId id="1945" r:id="rId111"/>
    <p:sldId id="1946" r:id="rId112"/>
    <p:sldId id="1947" r:id="rId113"/>
    <p:sldId id="1948" r:id="rId114"/>
    <p:sldId id="1949" r:id="rId115"/>
    <p:sldId id="1950" r:id="rId116"/>
    <p:sldId id="1951" r:id="rId117"/>
    <p:sldId id="1952" r:id="rId118"/>
    <p:sldId id="1953" r:id="rId119"/>
    <p:sldId id="1954" r:id="rId120"/>
    <p:sldId id="1955" r:id="rId121"/>
    <p:sldId id="1956" r:id="rId122"/>
    <p:sldId id="1957" r:id="rId123"/>
    <p:sldId id="1958" r:id="rId124"/>
    <p:sldId id="1959" r:id="rId125"/>
    <p:sldId id="1960" r:id="rId126"/>
    <p:sldId id="1961" r:id="rId127"/>
    <p:sldId id="1962" r:id="rId128"/>
    <p:sldId id="1963" r:id="rId129"/>
    <p:sldId id="1964" r:id="rId130"/>
    <p:sldId id="1965" r:id="rId131"/>
    <p:sldId id="1966" r:id="rId132"/>
    <p:sldId id="2022" r:id="rId133"/>
    <p:sldId id="2023" r:id="rId134"/>
    <p:sldId id="2024" r:id="rId135"/>
    <p:sldId id="1922" r:id="rId136"/>
    <p:sldId id="1923" r:id="rId137"/>
    <p:sldId id="2011" r:id="rId138"/>
    <p:sldId id="2012" r:id="rId139"/>
    <p:sldId id="2013" r:id="rId140"/>
    <p:sldId id="2014" r:id="rId141"/>
    <p:sldId id="2015" r:id="rId142"/>
    <p:sldId id="2016" r:id="rId143"/>
    <p:sldId id="2017" r:id="rId144"/>
    <p:sldId id="2018" r:id="rId145"/>
    <p:sldId id="2019" r:id="rId146"/>
    <p:sldId id="1907" r:id="rId147"/>
    <p:sldId id="1908" r:id="rId148"/>
    <p:sldId id="1909" r:id="rId149"/>
    <p:sldId id="2025" r:id="rId150"/>
    <p:sldId id="373" r:id="rId151"/>
    <p:sldId id="374" r:id="rId152"/>
    <p:sldId id="375" r:id="rId153"/>
    <p:sldId id="1926" r:id="rId154"/>
    <p:sldId id="1809" r:id="rId155"/>
    <p:sldId id="1810" r:id="rId156"/>
    <p:sldId id="1811" r:id="rId157"/>
    <p:sldId id="1812" r:id="rId158"/>
    <p:sldId id="1813" r:id="rId159"/>
    <p:sldId id="1814" r:id="rId160"/>
    <p:sldId id="1815" r:id="rId161"/>
    <p:sldId id="1816" r:id="rId162"/>
    <p:sldId id="1817" r:id="rId163"/>
    <p:sldId id="1818" r:id="rId164"/>
    <p:sldId id="2026" r:id="rId165"/>
    <p:sldId id="1819" r:id="rId166"/>
    <p:sldId id="1767" r:id="rId167"/>
    <p:sldId id="1768" r:id="rId168"/>
    <p:sldId id="1769" r:id="rId169"/>
    <p:sldId id="1582" r:id="rId170"/>
  </p:sldIdLst>
  <p:sldSz cx="9144000" cy="6858000" type="letter"/>
  <p:notesSz cx="7099300" cy="102346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 userDrawn="1">
          <p15:clr>
            <a:srgbClr val="A4A3A4"/>
          </p15:clr>
        </p15:guide>
        <p15:guide id="2" pos="1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 userDrawn="1">
          <p15:clr>
            <a:srgbClr val="A4A3A4"/>
          </p15:clr>
        </p15:guide>
        <p15:guide id="2" pos="223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220AB2"/>
    <a:srgbClr val="00FF00"/>
    <a:srgbClr val="66FFFF"/>
    <a:srgbClr val="8F8F8F"/>
    <a:srgbClr val="898989"/>
    <a:srgbClr val="6DA6EB"/>
    <a:srgbClr val="FFCCCC"/>
    <a:srgbClr val="DDDDDD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94595" autoAdjust="0"/>
  </p:normalViewPr>
  <p:slideViewPr>
    <p:cSldViewPr>
      <p:cViewPr varScale="1">
        <p:scale>
          <a:sx n="67" d="100"/>
          <a:sy n="67" d="100"/>
        </p:scale>
        <p:origin x="1260" y="44"/>
      </p:cViewPr>
      <p:guideLst>
        <p:guide orient="horz" pos="3504"/>
        <p:guide pos="16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>
        <p:scale>
          <a:sx n="71" d="100"/>
          <a:sy n="71" d="100"/>
        </p:scale>
        <p:origin x="3036" y="-258"/>
      </p:cViewPr>
      <p:guideLst>
        <p:guide orient="horz" pos="3222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slide" Target="slides/slide144.xml"/><Relationship Id="rId156" Type="http://schemas.openxmlformats.org/officeDocument/2006/relationships/slide" Target="slides/slide149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viewProps" Target="viewProps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theme" Target="theme/theme1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tableStyles" Target="tableStyles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F9696-4F42-47B4-8594-BE06B49210C9}" type="doc">
      <dgm:prSet loTypeId="urn:microsoft.com/office/officeart/2005/8/layout/cycle5" loCatId="cycl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C4D48292-7718-4B19-92DF-E124DDE94F75}">
      <dgm:prSet phldrT="[Texto]"/>
      <dgm:spPr/>
      <dgm:t>
        <a:bodyPr/>
        <a:lstStyle/>
        <a:p>
          <a:r>
            <a:rPr lang="pt-BR">
              <a:ln/>
            </a:rPr>
            <a:t>INVESTE</a:t>
          </a:r>
          <a:endParaRPr lang="pt-BR" dirty="0">
            <a:ln/>
          </a:endParaRPr>
        </a:p>
      </dgm:t>
    </dgm:pt>
    <dgm:pt modelId="{703F0F99-A641-4BAF-9C69-6228BB892D82}" type="parTrans" cxnId="{81739C84-F603-415A-A03F-96827CAC874C}">
      <dgm:prSet/>
      <dgm:spPr/>
      <dgm:t>
        <a:bodyPr/>
        <a:lstStyle/>
        <a:p>
          <a:endParaRPr lang="pt-BR"/>
        </a:p>
      </dgm:t>
    </dgm:pt>
    <dgm:pt modelId="{B7876D9A-594E-42A0-A0CB-7A5D7721B551}" type="sibTrans" cxnId="{81739C84-F603-415A-A03F-96827CAC874C}">
      <dgm:prSet/>
      <dgm:spPr/>
      <dgm:t>
        <a:bodyPr/>
        <a:lstStyle/>
        <a:p>
          <a:endParaRPr lang="pt-BR"/>
        </a:p>
      </dgm:t>
    </dgm:pt>
    <dgm:pt modelId="{53F449F4-5A4E-49F8-BE7C-1FBA7A9A65BF}">
      <dgm:prSet phldrT="[Texto]"/>
      <dgm:spPr/>
      <dgm:t>
        <a:bodyPr/>
        <a:lstStyle/>
        <a:p>
          <a:r>
            <a:rPr lang="pt-BR">
              <a:ln/>
            </a:rPr>
            <a:t>GERA VALOR</a:t>
          </a:r>
          <a:endParaRPr lang="pt-BR" dirty="0">
            <a:ln/>
          </a:endParaRPr>
        </a:p>
      </dgm:t>
    </dgm:pt>
    <dgm:pt modelId="{23E129DC-266E-441F-87F5-E6F90B07EE84}" type="parTrans" cxnId="{5C9E0845-D1CF-4794-A347-6D29771A80B5}">
      <dgm:prSet/>
      <dgm:spPr/>
      <dgm:t>
        <a:bodyPr/>
        <a:lstStyle/>
        <a:p>
          <a:endParaRPr lang="pt-BR"/>
        </a:p>
      </dgm:t>
    </dgm:pt>
    <dgm:pt modelId="{C52B26BA-430D-46C0-A20A-E51C58205313}" type="sibTrans" cxnId="{5C9E0845-D1CF-4794-A347-6D29771A80B5}">
      <dgm:prSet/>
      <dgm:spPr/>
      <dgm:t>
        <a:bodyPr/>
        <a:lstStyle/>
        <a:p>
          <a:endParaRPr lang="pt-BR"/>
        </a:p>
      </dgm:t>
    </dgm:pt>
    <dgm:pt modelId="{5A5FC65B-28C3-42FB-8187-19D233C66EEB}">
      <dgm:prSet phldrT="[Texto]"/>
      <dgm:spPr/>
      <dgm:t>
        <a:bodyPr/>
        <a:lstStyle/>
        <a:p>
          <a:r>
            <a:rPr lang="pt-BR">
              <a:ln/>
            </a:rPr>
            <a:t>DISTRIBUI PARTE</a:t>
          </a:r>
          <a:endParaRPr lang="pt-BR" dirty="0">
            <a:ln/>
          </a:endParaRPr>
        </a:p>
      </dgm:t>
    </dgm:pt>
    <dgm:pt modelId="{080181A5-019F-41CD-BBDF-ECD1E8D8F9FD}" type="parTrans" cxnId="{BCC21B1C-926F-4D09-A2D5-D3584D26E07B}">
      <dgm:prSet/>
      <dgm:spPr/>
      <dgm:t>
        <a:bodyPr/>
        <a:lstStyle/>
        <a:p>
          <a:endParaRPr lang="pt-BR"/>
        </a:p>
      </dgm:t>
    </dgm:pt>
    <dgm:pt modelId="{29B8276F-BCD4-4820-A32A-6D22B304579A}" type="sibTrans" cxnId="{BCC21B1C-926F-4D09-A2D5-D3584D26E07B}">
      <dgm:prSet/>
      <dgm:spPr/>
      <dgm:t>
        <a:bodyPr/>
        <a:lstStyle/>
        <a:p>
          <a:endParaRPr lang="pt-BR"/>
        </a:p>
      </dgm:t>
    </dgm:pt>
    <dgm:pt modelId="{20B5601F-7610-4A5F-A78C-ACE72EAB9DCB}">
      <dgm:prSet phldrT="[Texto]"/>
      <dgm:spPr/>
      <dgm:t>
        <a:bodyPr/>
        <a:lstStyle/>
        <a:p>
          <a:r>
            <a:rPr lang="pt-BR">
              <a:ln/>
            </a:rPr>
            <a:t>REINVESTE</a:t>
          </a:r>
        </a:p>
        <a:p>
          <a:r>
            <a:rPr lang="pt-BR">
              <a:ln/>
            </a:rPr>
            <a:t>EXCEDENTE</a:t>
          </a:r>
          <a:endParaRPr lang="pt-BR" dirty="0">
            <a:ln/>
          </a:endParaRPr>
        </a:p>
      </dgm:t>
    </dgm:pt>
    <dgm:pt modelId="{C6BA506A-9D70-4465-A555-2C0A31CF2E81}" type="sibTrans" cxnId="{B82234CA-C12A-474D-804F-B7878D7F78C8}">
      <dgm:prSet/>
      <dgm:spPr/>
      <dgm:t>
        <a:bodyPr/>
        <a:lstStyle/>
        <a:p>
          <a:endParaRPr lang="pt-BR"/>
        </a:p>
      </dgm:t>
    </dgm:pt>
    <dgm:pt modelId="{A34E5830-4D66-4E52-88A0-F9DBFA54D48F}" type="parTrans" cxnId="{B82234CA-C12A-474D-804F-B7878D7F78C8}">
      <dgm:prSet/>
      <dgm:spPr/>
      <dgm:t>
        <a:bodyPr/>
        <a:lstStyle/>
        <a:p>
          <a:endParaRPr lang="pt-BR"/>
        </a:p>
      </dgm:t>
    </dgm:pt>
    <dgm:pt modelId="{A09D1423-E3D6-49FF-84E2-CFEAB34E73ED}">
      <dgm:prSet phldrT="[Texto]"/>
      <dgm:spPr/>
      <dgm:t>
        <a:bodyPr/>
        <a:lstStyle/>
        <a:p>
          <a:r>
            <a:rPr lang="pt-BR">
              <a:ln/>
            </a:rPr>
            <a:t>APLICA EM ATIVOS</a:t>
          </a:r>
          <a:endParaRPr lang="pt-BR" dirty="0">
            <a:ln/>
          </a:endParaRPr>
        </a:p>
      </dgm:t>
    </dgm:pt>
    <dgm:pt modelId="{EF98BE51-69F0-4D30-8055-84F39E4C385D}" type="sibTrans" cxnId="{C1456C9E-8369-4633-8C3A-348353AAA68C}">
      <dgm:prSet/>
      <dgm:spPr/>
      <dgm:t>
        <a:bodyPr/>
        <a:lstStyle/>
        <a:p>
          <a:endParaRPr lang="pt-BR"/>
        </a:p>
      </dgm:t>
    </dgm:pt>
    <dgm:pt modelId="{2D08BF13-10CC-4F78-80DA-23AB57CEA66E}" type="parTrans" cxnId="{C1456C9E-8369-4633-8C3A-348353AAA68C}">
      <dgm:prSet/>
      <dgm:spPr/>
      <dgm:t>
        <a:bodyPr/>
        <a:lstStyle/>
        <a:p>
          <a:endParaRPr lang="pt-BR"/>
        </a:p>
      </dgm:t>
    </dgm:pt>
    <dgm:pt modelId="{F644F6EF-AA45-425E-80F6-BF1606981115}" type="pres">
      <dgm:prSet presAssocID="{6A7F9696-4F42-47B4-8594-BE06B49210C9}" presName="cycle" presStyleCnt="0">
        <dgm:presLayoutVars>
          <dgm:dir/>
          <dgm:resizeHandles val="exact"/>
        </dgm:presLayoutVars>
      </dgm:prSet>
      <dgm:spPr/>
    </dgm:pt>
    <dgm:pt modelId="{06630A94-2D5A-44C1-A637-191D27C0F06F}" type="pres">
      <dgm:prSet presAssocID="{C4D48292-7718-4B19-92DF-E124DDE94F75}" presName="node" presStyleLbl="node1" presStyleIdx="0" presStyleCnt="5">
        <dgm:presLayoutVars>
          <dgm:bulletEnabled val="1"/>
        </dgm:presLayoutVars>
      </dgm:prSet>
      <dgm:spPr/>
    </dgm:pt>
    <dgm:pt modelId="{A0674555-D517-448F-AA8E-2E652DC4DEAB}" type="pres">
      <dgm:prSet presAssocID="{C4D48292-7718-4B19-92DF-E124DDE94F75}" presName="spNode" presStyleCnt="0"/>
      <dgm:spPr/>
    </dgm:pt>
    <dgm:pt modelId="{84A42FA2-265F-4406-BFB3-10C40857C313}" type="pres">
      <dgm:prSet presAssocID="{B7876D9A-594E-42A0-A0CB-7A5D7721B551}" presName="sibTrans" presStyleLbl="sibTrans1D1" presStyleIdx="0" presStyleCnt="5"/>
      <dgm:spPr/>
    </dgm:pt>
    <dgm:pt modelId="{D143A9F4-4255-4AE0-AEC3-72FC98CF3002}" type="pres">
      <dgm:prSet presAssocID="{A09D1423-E3D6-49FF-84E2-CFEAB34E73ED}" presName="node" presStyleLbl="node1" presStyleIdx="1" presStyleCnt="5">
        <dgm:presLayoutVars>
          <dgm:bulletEnabled val="1"/>
        </dgm:presLayoutVars>
      </dgm:prSet>
      <dgm:spPr/>
    </dgm:pt>
    <dgm:pt modelId="{457EC976-7367-48AA-9A02-2E3F55347E23}" type="pres">
      <dgm:prSet presAssocID="{A09D1423-E3D6-49FF-84E2-CFEAB34E73ED}" presName="spNode" presStyleCnt="0"/>
      <dgm:spPr/>
    </dgm:pt>
    <dgm:pt modelId="{330374A2-E7D2-4B32-BBA8-0F16B147E436}" type="pres">
      <dgm:prSet presAssocID="{EF98BE51-69F0-4D30-8055-84F39E4C385D}" presName="sibTrans" presStyleLbl="sibTrans1D1" presStyleIdx="1" presStyleCnt="5"/>
      <dgm:spPr/>
    </dgm:pt>
    <dgm:pt modelId="{CCC955BB-4E88-463C-BE0F-65DAC7AF6614}" type="pres">
      <dgm:prSet presAssocID="{53F449F4-5A4E-49F8-BE7C-1FBA7A9A65BF}" presName="node" presStyleLbl="node1" presStyleIdx="2" presStyleCnt="5">
        <dgm:presLayoutVars>
          <dgm:bulletEnabled val="1"/>
        </dgm:presLayoutVars>
      </dgm:prSet>
      <dgm:spPr/>
    </dgm:pt>
    <dgm:pt modelId="{563C2675-3A1D-45D3-BDB7-F7E66C14AFAB}" type="pres">
      <dgm:prSet presAssocID="{53F449F4-5A4E-49F8-BE7C-1FBA7A9A65BF}" presName="spNode" presStyleCnt="0"/>
      <dgm:spPr/>
    </dgm:pt>
    <dgm:pt modelId="{60FB80ED-9CBB-43C1-8EE4-5568AB21AC3F}" type="pres">
      <dgm:prSet presAssocID="{C52B26BA-430D-46C0-A20A-E51C58205313}" presName="sibTrans" presStyleLbl="sibTrans1D1" presStyleIdx="2" presStyleCnt="5"/>
      <dgm:spPr/>
    </dgm:pt>
    <dgm:pt modelId="{8C07089E-8669-4503-AC73-F4F654D60750}" type="pres">
      <dgm:prSet presAssocID="{5A5FC65B-28C3-42FB-8187-19D233C66EEB}" presName="node" presStyleLbl="node1" presStyleIdx="3" presStyleCnt="5">
        <dgm:presLayoutVars>
          <dgm:bulletEnabled val="1"/>
        </dgm:presLayoutVars>
      </dgm:prSet>
      <dgm:spPr/>
    </dgm:pt>
    <dgm:pt modelId="{AB6C5C60-4E80-48D8-9A23-CE798F2E5ED2}" type="pres">
      <dgm:prSet presAssocID="{5A5FC65B-28C3-42FB-8187-19D233C66EEB}" presName="spNode" presStyleCnt="0"/>
      <dgm:spPr/>
    </dgm:pt>
    <dgm:pt modelId="{865CB18B-B8C3-4CCD-99D3-92B2334538FD}" type="pres">
      <dgm:prSet presAssocID="{29B8276F-BCD4-4820-A32A-6D22B304579A}" presName="sibTrans" presStyleLbl="sibTrans1D1" presStyleIdx="3" presStyleCnt="5"/>
      <dgm:spPr/>
    </dgm:pt>
    <dgm:pt modelId="{8AFAE9FB-96EF-4921-A4F4-CBCCD92983F3}" type="pres">
      <dgm:prSet presAssocID="{20B5601F-7610-4A5F-A78C-ACE72EAB9DCB}" presName="node" presStyleLbl="node1" presStyleIdx="4" presStyleCnt="5">
        <dgm:presLayoutVars>
          <dgm:bulletEnabled val="1"/>
        </dgm:presLayoutVars>
      </dgm:prSet>
      <dgm:spPr/>
    </dgm:pt>
    <dgm:pt modelId="{392A8DB9-FA5C-412C-8126-BBB21C94FA98}" type="pres">
      <dgm:prSet presAssocID="{20B5601F-7610-4A5F-A78C-ACE72EAB9DCB}" presName="spNode" presStyleCnt="0"/>
      <dgm:spPr/>
    </dgm:pt>
    <dgm:pt modelId="{4C52CB0C-3130-4CE0-94E3-ADFD5FA0B7D9}" type="pres">
      <dgm:prSet presAssocID="{C6BA506A-9D70-4465-A555-2C0A31CF2E81}" presName="sibTrans" presStyleLbl="sibTrans1D1" presStyleIdx="4" presStyleCnt="5"/>
      <dgm:spPr/>
    </dgm:pt>
  </dgm:ptLst>
  <dgm:cxnLst>
    <dgm:cxn modelId="{2FB49407-DB70-4DA1-AA0E-4FF4947C9999}" type="presOf" srcId="{20B5601F-7610-4A5F-A78C-ACE72EAB9DCB}" destId="{8AFAE9FB-96EF-4921-A4F4-CBCCD92983F3}" srcOrd="0" destOrd="0" presId="urn:microsoft.com/office/officeart/2005/8/layout/cycle5"/>
    <dgm:cxn modelId="{BCC21B1C-926F-4D09-A2D5-D3584D26E07B}" srcId="{6A7F9696-4F42-47B4-8594-BE06B49210C9}" destId="{5A5FC65B-28C3-42FB-8187-19D233C66EEB}" srcOrd="3" destOrd="0" parTransId="{080181A5-019F-41CD-BBDF-ECD1E8D8F9FD}" sibTransId="{29B8276F-BCD4-4820-A32A-6D22B304579A}"/>
    <dgm:cxn modelId="{D03D642F-7928-497F-A667-FA7C71BE3CEC}" type="presOf" srcId="{C6BA506A-9D70-4465-A555-2C0A31CF2E81}" destId="{4C52CB0C-3130-4CE0-94E3-ADFD5FA0B7D9}" srcOrd="0" destOrd="0" presId="urn:microsoft.com/office/officeart/2005/8/layout/cycle5"/>
    <dgm:cxn modelId="{5C9E0845-D1CF-4794-A347-6D29771A80B5}" srcId="{6A7F9696-4F42-47B4-8594-BE06B49210C9}" destId="{53F449F4-5A4E-49F8-BE7C-1FBA7A9A65BF}" srcOrd="2" destOrd="0" parTransId="{23E129DC-266E-441F-87F5-E6F90B07EE84}" sibTransId="{C52B26BA-430D-46C0-A20A-E51C58205313}"/>
    <dgm:cxn modelId="{3B67FE6B-471A-48FF-A6F9-80D47BC9FBA3}" type="presOf" srcId="{6A7F9696-4F42-47B4-8594-BE06B49210C9}" destId="{F644F6EF-AA45-425E-80F6-BF1606981115}" srcOrd="0" destOrd="0" presId="urn:microsoft.com/office/officeart/2005/8/layout/cycle5"/>
    <dgm:cxn modelId="{CA03234E-D114-4F47-A8A3-292EDCEA1C39}" type="presOf" srcId="{C52B26BA-430D-46C0-A20A-E51C58205313}" destId="{60FB80ED-9CBB-43C1-8EE4-5568AB21AC3F}" srcOrd="0" destOrd="0" presId="urn:microsoft.com/office/officeart/2005/8/layout/cycle5"/>
    <dgm:cxn modelId="{81739C84-F603-415A-A03F-96827CAC874C}" srcId="{6A7F9696-4F42-47B4-8594-BE06B49210C9}" destId="{C4D48292-7718-4B19-92DF-E124DDE94F75}" srcOrd="0" destOrd="0" parTransId="{703F0F99-A641-4BAF-9C69-6228BB892D82}" sibTransId="{B7876D9A-594E-42A0-A0CB-7A5D7721B551}"/>
    <dgm:cxn modelId="{9F337387-E4BA-45BF-A21F-0DF2793AA4B2}" type="presOf" srcId="{A09D1423-E3D6-49FF-84E2-CFEAB34E73ED}" destId="{D143A9F4-4255-4AE0-AEC3-72FC98CF3002}" srcOrd="0" destOrd="0" presId="urn:microsoft.com/office/officeart/2005/8/layout/cycle5"/>
    <dgm:cxn modelId="{9AC2D99C-0793-4679-BCCF-914B86DF7DA6}" type="presOf" srcId="{29B8276F-BCD4-4820-A32A-6D22B304579A}" destId="{865CB18B-B8C3-4CCD-99D3-92B2334538FD}" srcOrd="0" destOrd="0" presId="urn:microsoft.com/office/officeart/2005/8/layout/cycle5"/>
    <dgm:cxn modelId="{C1456C9E-8369-4633-8C3A-348353AAA68C}" srcId="{6A7F9696-4F42-47B4-8594-BE06B49210C9}" destId="{A09D1423-E3D6-49FF-84E2-CFEAB34E73ED}" srcOrd="1" destOrd="0" parTransId="{2D08BF13-10CC-4F78-80DA-23AB57CEA66E}" sibTransId="{EF98BE51-69F0-4D30-8055-84F39E4C385D}"/>
    <dgm:cxn modelId="{01A65EB2-BE78-4CA5-A451-CBE8035F887E}" type="presOf" srcId="{C4D48292-7718-4B19-92DF-E124DDE94F75}" destId="{06630A94-2D5A-44C1-A637-191D27C0F06F}" srcOrd="0" destOrd="0" presId="urn:microsoft.com/office/officeart/2005/8/layout/cycle5"/>
    <dgm:cxn modelId="{28867CBC-AC05-4E1A-9EEE-135396831918}" type="presOf" srcId="{5A5FC65B-28C3-42FB-8187-19D233C66EEB}" destId="{8C07089E-8669-4503-AC73-F4F654D60750}" srcOrd="0" destOrd="0" presId="urn:microsoft.com/office/officeart/2005/8/layout/cycle5"/>
    <dgm:cxn modelId="{A431C1C4-0BF4-4E22-A046-D86AC283CD40}" type="presOf" srcId="{B7876D9A-594E-42A0-A0CB-7A5D7721B551}" destId="{84A42FA2-265F-4406-BFB3-10C40857C313}" srcOrd="0" destOrd="0" presId="urn:microsoft.com/office/officeart/2005/8/layout/cycle5"/>
    <dgm:cxn modelId="{B82234CA-C12A-474D-804F-B7878D7F78C8}" srcId="{6A7F9696-4F42-47B4-8594-BE06B49210C9}" destId="{20B5601F-7610-4A5F-A78C-ACE72EAB9DCB}" srcOrd="4" destOrd="0" parTransId="{A34E5830-4D66-4E52-88A0-F9DBFA54D48F}" sibTransId="{C6BA506A-9D70-4465-A555-2C0A31CF2E81}"/>
    <dgm:cxn modelId="{6BDA32CE-6306-4206-A41E-63BD3A402DC0}" type="presOf" srcId="{EF98BE51-69F0-4D30-8055-84F39E4C385D}" destId="{330374A2-E7D2-4B32-BBA8-0F16B147E436}" srcOrd="0" destOrd="0" presId="urn:microsoft.com/office/officeart/2005/8/layout/cycle5"/>
    <dgm:cxn modelId="{479744DF-E500-4805-A740-92308DBB285C}" type="presOf" srcId="{53F449F4-5A4E-49F8-BE7C-1FBA7A9A65BF}" destId="{CCC955BB-4E88-463C-BE0F-65DAC7AF6614}" srcOrd="0" destOrd="0" presId="urn:microsoft.com/office/officeart/2005/8/layout/cycle5"/>
    <dgm:cxn modelId="{9C917125-B1EF-47FC-B45A-D87CEA775470}" type="presParOf" srcId="{F644F6EF-AA45-425E-80F6-BF1606981115}" destId="{06630A94-2D5A-44C1-A637-191D27C0F06F}" srcOrd="0" destOrd="0" presId="urn:microsoft.com/office/officeart/2005/8/layout/cycle5"/>
    <dgm:cxn modelId="{4A0DB55B-6991-4F3A-9470-4144739221EE}" type="presParOf" srcId="{F644F6EF-AA45-425E-80F6-BF1606981115}" destId="{A0674555-D517-448F-AA8E-2E652DC4DEAB}" srcOrd="1" destOrd="0" presId="urn:microsoft.com/office/officeart/2005/8/layout/cycle5"/>
    <dgm:cxn modelId="{20C3A61F-3BD5-49C0-B882-6A584307C2B7}" type="presParOf" srcId="{F644F6EF-AA45-425E-80F6-BF1606981115}" destId="{84A42FA2-265F-4406-BFB3-10C40857C313}" srcOrd="2" destOrd="0" presId="urn:microsoft.com/office/officeart/2005/8/layout/cycle5"/>
    <dgm:cxn modelId="{B0E8A1D1-FF51-4AEC-9035-5C1DA93CBD94}" type="presParOf" srcId="{F644F6EF-AA45-425E-80F6-BF1606981115}" destId="{D143A9F4-4255-4AE0-AEC3-72FC98CF3002}" srcOrd="3" destOrd="0" presId="urn:microsoft.com/office/officeart/2005/8/layout/cycle5"/>
    <dgm:cxn modelId="{E9124BF0-957D-40C0-B077-9467B5BC231B}" type="presParOf" srcId="{F644F6EF-AA45-425E-80F6-BF1606981115}" destId="{457EC976-7367-48AA-9A02-2E3F55347E23}" srcOrd="4" destOrd="0" presId="urn:microsoft.com/office/officeart/2005/8/layout/cycle5"/>
    <dgm:cxn modelId="{BBBCA747-364B-4C1D-B34D-37470C47E14F}" type="presParOf" srcId="{F644F6EF-AA45-425E-80F6-BF1606981115}" destId="{330374A2-E7D2-4B32-BBA8-0F16B147E436}" srcOrd="5" destOrd="0" presId="urn:microsoft.com/office/officeart/2005/8/layout/cycle5"/>
    <dgm:cxn modelId="{829C756D-6543-4FA8-9729-865DAFF7541B}" type="presParOf" srcId="{F644F6EF-AA45-425E-80F6-BF1606981115}" destId="{CCC955BB-4E88-463C-BE0F-65DAC7AF6614}" srcOrd="6" destOrd="0" presId="urn:microsoft.com/office/officeart/2005/8/layout/cycle5"/>
    <dgm:cxn modelId="{22D1F3E3-D643-4401-B0A0-D25FB3D61411}" type="presParOf" srcId="{F644F6EF-AA45-425E-80F6-BF1606981115}" destId="{563C2675-3A1D-45D3-BDB7-F7E66C14AFAB}" srcOrd="7" destOrd="0" presId="urn:microsoft.com/office/officeart/2005/8/layout/cycle5"/>
    <dgm:cxn modelId="{E2EE5E2D-E156-45C2-B54D-63AD414865F4}" type="presParOf" srcId="{F644F6EF-AA45-425E-80F6-BF1606981115}" destId="{60FB80ED-9CBB-43C1-8EE4-5568AB21AC3F}" srcOrd="8" destOrd="0" presId="urn:microsoft.com/office/officeart/2005/8/layout/cycle5"/>
    <dgm:cxn modelId="{A405BA1B-6434-4560-A8A7-5E1EC575040A}" type="presParOf" srcId="{F644F6EF-AA45-425E-80F6-BF1606981115}" destId="{8C07089E-8669-4503-AC73-F4F654D60750}" srcOrd="9" destOrd="0" presId="urn:microsoft.com/office/officeart/2005/8/layout/cycle5"/>
    <dgm:cxn modelId="{BBA12E9A-FCC4-4A80-942D-A0DA6230FCFB}" type="presParOf" srcId="{F644F6EF-AA45-425E-80F6-BF1606981115}" destId="{AB6C5C60-4E80-48D8-9A23-CE798F2E5ED2}" srcOrd="10" destOrd="0" presId="urn:microsoft.com/office/officeart/2005/8/layout/cycle5"/>
    <dgm:cxn modelId="{63D771D4-5163-4A74-B78C-944124BDB00F}" type="presParOf" srcId="{F644F6EF-AA45-425E-80F6-BF1606981115}" destId="{865CB18B-B8C3-4CCD-99D3-92B2334538FD}" srcOrd="11" destOrd="0" presId="urn:microsoft.com/office/officeart/2005/8/layout/cycle5"/>
    <dgm:cxn modelId="{7A0C323C-A661-4F22-8E53-D142259EB9CE}" type="presParOf" srcId="{F644F6EF-AA45-425E-80F6-BF1606981115}" destId="{8AFAE9FB-96EF-4921-A4F4-CBCCD92983F3}" srcOrd="12" destOrd="0" presId="urn:microsoft.com/office/officeart/2005/8/layout/cycle5"/>
    <dgm:cxn modelId="{FD6EBB68-E0C1-4A5E-BE9F-7651AEE5EEE9}" type="presParOf" srcId="{F644F6EF-AA45-425E-80F6-BF1606981115}" destId="{392A8DB9-FA5C-412C-8126-BBB21C94FA98}" srcOrd="13" destOrd="0" presId="urn:microsoft.com/office/officeart/2005/8/layout/cycle5"/>
    <dgm:cxn modelId="{ED3A8500-889D-4B6A-A2AE-38A278AEC7D6}" type="presParOf" srcId="{F644F6EF-AA45-425E-80F6-BF1606981115}" destId="{4C52CB0C-3130-4CE0-94E3-ADFD5FA0B7D9}" srcOrd="14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F9696-4F42-47B4-8594-BE06B49210C9}" type="doc">
      <dgm:prSet loTypeId="urn:microsoft.com/office/officeart/2005/8/layout/cycle5" loCatId="cycle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C4D48292-7718-4B19-92DF-E124DDE94F75}">
      <dgm:prSet phldrT="[Texto]"/>
      <dgm:spPr/>
      <dgm:t>
        <a:bodyPr/>
        <a:lstStyle/>
        <a:p>
          <a:r>
            <a:rPr lang="pt-BR">
              <a:ln/>
            </a:rPr>
            <a:t>INVESTE</a:t>
          </a:r>
          <a:endParaRPr lang="pt-BR" dirty="0">
            <a:ln/>
          </a:endParaRPr>
        </a:p>
      </dgm:t>
    </dgm:pt>
    <dgm:pt modelId="{703F0F99-A641-4BAF-9C69-6228BB892D82}" type="parTrans" cxnId="{81739C84-F603-415A-A03F-96827CAC874C}">
      <dgm:prSet/>
      <dgm:spPr/>
      <dgm:t>
        <a:bodyPr/>
        <a:lstStyle/>
        <a:p>
          <a:endParaRPr lang="pt-BR"/>
        </a:p>
      </dgm:t>
    </dgm:pt>
    <dgm:pt modelId="{B7876D9A-594E-42A0-A0CB-7A5D7721B551}" type="sibTrans" cxnId="{81739C84-F603-415A-A03F-96827CAC874C}">
      <dgm:prSet/>
      <dgm:spPr/>
      <dgm:t>
        <a:bodyPr/>
        <a:lstStyle/>
        <a:p>
          <a:endParaRPr lang="pt-BR"/>
        </a:p>
      </dgm:t>
    </dgm:pt>
    <dgm:pt modelId="{53F449F4-5A4E-49F8-BE7C-1FBA7A9A65BF}">
      <dgm:prSet phldrT="[Texto]"/>
      <dgm:spPr/>
      <dgm:t>
        <a:bodyPr/>
        <a:lstStyle/>
        <a:p>
          <a:r>
            <a:rPr lang="pt-BR">
              <a:ln/>
            </a:rPr>
            <a:t>GERA VALOR</a:t>
          </a:r>
          <a:endParaRPr lang="pt-BR" dirty="0">
            <a:ln/>
          </a:endParaRPr>
        </a:p>
      </dgm:t>
    </dgm:pt>
    <dgm:pt modelId="{23E129DC-266E-441F-87F5-E6F90B07EE84}" type="parTrans" cxnId="{5C9E0845-D1CF-4794-A347-6D29771A80B5}">
      <dgm:prSet/>
      <dgm:spPr/>
      <dgm:t>
        <a:bodyPr/>
        <a:lstStyle/>
        <a:p>
          <a:endParaRPr lang="pt-BR"/>
        </a:p>
      </dgm:t>
    </dgm:pt>
    <dgm:pt modelId="{C52B26BA-430D-46C0-A20A-E51C58205313}" type="sibTrans" cxnId="{5C9E0845-D1CF-4794-A347-6D29771A80B5}">
      <dgm:prSet/>
      <dgm:spPr/>
      <dgm:t>
        <a:bodyPr/>
        <a:lstStyle/>
        <a:p>
          <a:endParaRPr lang="pt-BR"/>
        </a:p>
      </dgm:t>
    </dgm:pt>
    <dgm:pt modelId="{5A5FC65B-28C3-42FB-8187-19D233C66EEB}">
      <dgm:prSet phldrT="[Texto]"/>
      <dgm:spPr/>
      <dgm:t>
        <a:bodyPr/>
        <a:lstStyle/>
        <a:p>
          <a:r>
            <a:rPr lang="pt-BR">
              <a:ln/>
            </a:rPr>
            <a:t>DISTRIBUI PARTE</a:t>
          </a:r>
          <a:endParaRPr lang="pt-BR" dirty="0">
            <a:ln/>
          </a:endParaRPr>
        </a:p>
      </dgm:t>
    </dgm:pt>
    <dgm:pt modelId="{080181A5-019F-41CD-BBDF-ECD1E8D8F9FD}" type="parTrans" cxnId="{BCC21B1C-926F-4D09-A2D5-D3584D26E07B}">
      <dgm:prSet/>
      <dgm:spPr/>
      <dgm:t>
        <a:bodyPr/>
        <a:lstStyle/>
        <a:p>
          <a:endParaRPr lang="pt-BR"/>
        </a:p>
      </dgm:t>
    </dgm:pt>
    <dgm:pt modelId="{29B8276F-BCD4-4820-A32A-6D22B304579A}" type="sibTrans" cxnId="{BCC21B1C-926F-4D09-A2D5-D3584D26E07B}">
      <dgm:prSet/>
      <dgm:spPr/>
      <dgm:t>
        <a:bodyPr/>
        <a:lstStyle/>
        <a:p>
          <a:endParaRPr lang="pt-BR"/>
        </a:p>
      </dgm:t>
    </dgm:pt>
    <dgm:pt modelId="{20B5601F-7610-4A5F-A78C-ACE72EAB9DCB}">
      <dgm:prSet phldrT="[Texto]"/>
      <dgm:spPr/>
      <dgm:t>
        <a:bodyPr/>
        <a:lstStyle/>
        <a:p>
          <a:r>
            <a:rPr lang="pt-BR">
              <a:ln/>
            </a:rPr>
            <a:t>REINVESTE</a:t>
          </a:r>
        </a:p>
        <a:p>
          <a:r>
            <a:rPr lang="pt-BR">
              <a:ln/>
            </a:rPr>
            <a:t>EXCEDENTE</a:t>
          </a:r>
          <a:endParaRPr lang="pt-BR" dirty="0">
            <a:ln/>
          </a:endParaRPr>
        </a:p>
      </dgm:t>
    </dgm:pt>
    <dgm:pt modelId="{C6BA506A-9D70-4465-A555-2C0A31CF2E81}" type="sibTrans" cxnId="{B82234CA-C12A-474D-804F-B7878D7F78C8}">
      <dgm:prSet/>
      <dgm:spPr/>
      <dgm:t>
        <a:bodyPr/>
        <a:lstStyle/>
        <a:p>
          <a:endParaRPr lang="pt-BR"/>
        </a:p>
      </dgm:t>
    </dgm:pt>
    <dgm:pt modelId="{A34E5830-4D66-4E52-88A0-F9DBFA54D48F}" type="parTrans" cxnId="{B82234CA-C12A-474D-804F-B7878D7F78C8}">
      <dgm:prSet/>
      <dgm:spPr/>
      <dgm:t>
        <a:bodyPr/>
        <a:lstStyle/>
        <a:p>
          <a:endParaRPr lang="pt-BR"/>
        </a:p>
      </dgm:t>
    </dgm:pt>
    <dgm:pt modelId="{A09D1423-E3D6-49FF-84E2-CFEAB34E73ED}">
      <dgm:prSet phldrT="[Texto]"/>
      <dgm:spPr/>
      <dgm:t>
        <a:bodyPr/>
        <a:lstStyle/>
        <a:p>
          <a:r>
            <a:rPr lang="pt-BR">
              <a:ln/>
            </a:rPr>
            <a:t>APLICA EM ATIVOS</a:t>
          </a:r>
          <a:endParaRPr lang="pt-BR" dirty="0">
            <a:ln/>
          </a:endParaRPr>
        </a:p>
      </dgm:t>
    </dgm:pt>
    <dgm:pt modelId="{EF98BE51-69F0-4D30-8055-84F39E4C385D}" type="sibTrans" cxnId="{C1456C9E-8369-4633-8C3A-348353AAA68C}">
      <dgm:prSet/>
      <dgm:spPr/>
      <dgm:t>
        <a:bodyPr/>
        <a:lstStyle/>
        <a:p>
          <a:endParaRPr lang="pt-BR"/>
        </a:p>
      </dgm:t>
    </dgm:pt>
    <dgm:pt modelId="{2D08BF13-10CC-4F78-80DA-23AB57CEA66E}" type="parTrans" cxnId="{C1456C9E-8369-4633-8C3A-348353AAA68C}">
      <dgm:prSet/>
      <dgm:spPr/>
      <dgm:t>
        <a:bodyPr/>
        <a:lstStyle/>
        <a:p>
          <a:endParaRPr lang="pt-BR"/>
        </a:p>
      </dgm:t>
    </dgm:pt>
    <dgm:pt modelId="{F644F6EF-AA45-425E-80F6-BF1606981115}" type="pres">
      <dgm:prSet presAssocID="{6A7F9696-4F42-47B4-8594-BE06B49210C9}" presName="cycle" presStyleCnt="0">
        <dgm:presLayoutVars>
          <dgm:dir/>
          <dgm:resizeHandles val="exact"/>
        </dgm:presLayoutVars>
      </dgm:prSet>
      <dgm:spPr/>
    </dgm:pt>
    <dgm:pt modelId="{06630A94-2D5A-44C1-A637-191D27C0F06F}" type="pres">
      <dgm:prSet presAssocID="{C4D48292-7718-4B19-92DF-E124DDE94F75}" presName="node" presStyleLbl="node1" presStyleIdx="0" presStyleCnt="5">
        <dgm:presLayoutVars>
          <dgm:bulletEnabled val="1"/>
        </dgm:presLayoutVars>
      </dgm:prSet>
      <dgm:spPr/>
    </dgm:pt>
    <dgm:pt modelId="{A0674555-D517-448F-AA8E-2E652DC4DEAB}" type="pres">
      <dgm:prSet presAssocID="{C4D48292-7718-4B19-92DF-E124DDE94F75}" presName="spNode" presStyleCnt="0"/>
      <dgm:spPr/>
    </dgm:pt>
    <dgm:pt modelId="{84A42FA2-265F-4406-BFB3-10C40857C313}" type="pres">
      <dgm:prSet presAssocID="{B7876D9A-594E-42A0-A0CB-7A5D7721B551}" presName="sibTrans" presStyleLbl="sibTrans1D1" presStyleIdx="0" presStyleCnt="5"/>
      <dgm:spPr/>
    </dgm:pt>
    <dgm:pt modelId="{D143A9F4-4255-4AE0-AEC3-72FC98CF3002}" type="pres">
      <dgm:prSet presAssocID="{A09D1423-E3D6-49FF-84E2-CFEAB34E73ED}" presName="node" presStyleLbl="node1" presStyleIdx="1" presStyleCnt="5">
        <dgm:presLayoutVars>
          <dgm:bulletEnabled val="1"/>
        </dgm:presLayoutVars>
      </dgm:prSet>
      <dgm:spPr/>
    </dgm:pt>
    <dgm:pt modelId="{457EC976-7367-48AA-9A02-2E3F55347E23}" type="pres">
      <dgm:prSet presAssocID="{A09D1423-E3D6-49FF-84E2-CFEAB34E73ED}" presName="spNode" presStyleCnt="0"/>
      <dgm:spPr/>
    </dgm:pt>
    <dgm:pt modelId="{330374A2-E7D2-4B32-BBA8-0F16B147E436}" type="pres">
      <dgm:prSet presAssocID="{EF98BE51-69F0-4D30-8055-84F39E4C385D}" presName="sibTrans" presStyleLbl="sibTrans1D1" presStyleIdx="1" presStyleCnt="5"/>
      <dgm:spPr/>
    </dgm:pt>
    <dgm:pt modelId="{CCC955BB-4E88-463C-BE0F-65DAC7AF6614}" type="pres">
      <dgm:prSet presAssocID="{53F449F4-5A4E-49F8-BE7C-1FBA7A9A65BF}" presName="node" presStyleLbl="node1" presStyleIdx="2" presStyleCnt="5">
        <dgm:presLayoutVars>
          <dgm:bulletEnabled val="1"/>
        </dgm:presLayoutVars>
      </dgm:prSet>
      <dgm:spPr/>
    </dgm:pt>
    <dgm:pt modelId="{563C2675-3A1D-45D3-BDB7-F7E66C14AFAB}" type="pres">
      <dgm:prSet presAssocID="{53F449F4-5A4E-49F8-BE7C-1FBA7A9A65BF}" presName="spNode" presStyleCnt="0"/>
      <dgm:spPr/>
    </dgm:pt>
    <dgm:pt modelId="{60FB80ED-9CBB-43C1-8EE4-5568AB21AC3F}" type="pres">
      <dgm:prSet presAssocID="{C52B26BA-430D-46C0-A20A-E51C58205313}" presName="sibTrans" presStyleLbl="sibTrans1D1" presStyleIdx="2" presStyleCnt="5"/>
      <dgm:spPr/>
    </dgm:pt>
    <dgm:pt modelId="{8C07089E-8669-4503-AC73-F4F654D60750}" type="pres">
      <dgm:prSet presAssocID="{5A5FC65B-28C3-42FB-8187-19D233C66EEB}" presName="node" presStyleLbl="node1" presStyleIdx="3" presStyleCnt="5">
        <dgm:presLayoutVars>
          <dgm:bulletEnabled val="1"/>
        </dgm:presLayoutVars>
      </dgm:prSet>
      <dgm:spPr/>
    </dgm:pt>
    <dgm:pt modelId="{AB6C5C60-4E80-48D8-9A23-CE798F2E5ED2}" type="pres">
      <dgm:prSet presAssocID="{5A5FC65B-28C3-42FB-8187-19D233C66EEB}" presName="spNode" presStyleCnt="0"/>
      <dgm:spPr/>
    </dgm:pt>
    <dgm:pt modelId="{865CB18B-B8C3-4CCD-99D3-92B2334538FD}" type="pres">
      <dgm:prSet presAssocID="{29B8276F-BCD4-4820-A32A-6D22B304579A}" presName="sibTrans" presStyleLbl="sibTrans1D1" presStyleIdx="3" presStyleCnt="5"/>
      <dgm:spPr/>
    </dgm:pt>
    <dgm:pt modelId="{8AFAE9FB-96EF-4921-A4F4-CBCCD92983F3}" type="pres">
      <dgm:prSet presAssocID="{20B5601F-7610-4A5F-A78C-ACE72EAB9DCB}" presName="node" presStyleLbl="node1" presStyleIdx="4" presStyleCnt="5">
        <dgm:presLayoutVars>
          <dgm:bulletEnabled val="1"/>
        </dgm:presLayoutVars>
      </dgm:prSet>
      <dgm:spPr/>
    </dgm:pt>
    <dgm:pt modelId="{392A8DB9-FA5C-412C-8126-BBB21C94FA98}" type="pres">
      <dgm:prSet presAssocID="{20B5601F-7610-4A5F-A78C-ACE72EAB9DCB}" presName="spNode" presStyleCnt="0"/>
      <dgm:spPr/>
    </dgm:pt>
    <dgm:pt modelId="{4C52CB0C-3130-4CE0-94E3-ADFD5FA0B7D9}" type="pres">
      <dgm:prSet presAssocID="{C6BA506A-9D70-4465-A555-2C0A31CF2E81}" presName="sibTrans" presStyleLbl="sibTrans1D1" presStyleIdx="4" presStyleCnt="5"/>
      <dgm:spPr/>
    </dgm:pt>
  </dgm:ptLst>
  <dgm:cxnLst>
    <dgm:cxn modelId="{2FB49407-DB70-4DA1-AA0E-4FF4947C9999}" type="presOf" srcId="{20B5601F-7610-4A5F-A78C-ACE72EAB9DCB}" destId="{8AFAE9FB-96EF-4921-A4F4-CBCCD92983F3}" srcOrd="0" destOrd="0" presId="urn:microsoft.com/office/officeart/2005/8/layout/cycle5"/>
    <dgm:cxn modelId="{BCC21B1C-926F-4D09-A2D5-D3584D26E07B}" srcId="{6A7F9696-4F42-47B4-8594-BE06B49210C9}" destId="{5A5FC65B-28C3-42FB-8187-19D233C66EEB}" srcOrd="3" destOrd="0" parTransId="{080181A5-019F-41CD-BBDF-ECD1E8D8F9FD}" sibTransId="{29B8276F-BCD4-4820-A32A-6D22B304579A}"/>
    <dgm:cxn modelId="{D03D642F-7928-497F-A667-FA7C71BE3CEC}" type="presOf" srcId="{C6BA506A-9D70-4465-A555-2C0A31CF2E81}" destId="{4C52CB0C-3130-4CE0-94E3-ADFD5FA0B7D9}" srcOrd="0" destOrd="0" presId="urn:microsoft.com/office/officeart/2005/8/layout/cycle5"/>
    <dgm:cxn modelId="{5C9E0845-D1CF-4794-A347-6D29771A80B5}" srcId="{6A7F9696-4F42-47B4-8594-BE06B49210C9}" destId="{53F449F4-5A4E-49F8-BE7C-1FBA7A9A65BF}" srcOrd="2" destOrd="0" parTransId="{23E129DC-266E-441F-87F5-E6F90B07EE84}" sibTransId="{C52B26BA-430D-46C0-A20A-E51C58205313}"/>
    <dgm:cxn modelId="{3B67FE6B-471A-48FF-A6F9-80D47BC9FBA3}" type="presOf" srcId="{6A7F9696-4F42-47B4-8594-BE06B49210C9}" destId="{F644F6EF-AA45-425E-80F6-BF1606981115}" srcOrd="0" destOrd="0" presId="urn:microsoft.com/office/officeart/2005/8/layout/cycle5"/>
    <dgm:cxn modelId="{CA03234E-D114-4F47-A8A3-292EDCEA1C39}" type="presOf" srcId="{C52B26BA-430D-46C0-A20A-E51C58205313}" destId="{60FB80ED-9CBB-43C1-8EE4-5568AB21AC3F}" srcOrd="0" destOrd="0" presId="urn:microsoft.com/office/officeart/2005/8/layout/cycle5"/>
    <dgm:cxn modelId="{81739C84-F603-415A-A03F-96827CAC874C}" srcId="{6A7F9696-4F42-47B4-8594-BE06B49210C9}" destId="{C4D48292-7718-4B19-92DF-E124DDE94F75}" srcOrd="0" destOrd="0" parTransId="{703F0F99-A641-4BAF-9C69-6228BB892D82}" sibTransId="{B7876D9A-594E-42A0-A0CB-7A5D7721B551}"/>
    <dgm:cxn modelId="{9F337387-E4BA-45BF-A21F-0DF2793AA4B2}" type="presOf" srcId="{A09D1423-E3D6-49FF-84E2-CFEAB34E73ED}" destId="{D143A9F4-4255-4AE0-AEC3-72FC98CF3002}" srcOrd="0" destOrd="0" presId="urn:microsoft.com/office/officeart/2005/8/layout/cycle5"/>
    <dgm:cxn modelId="{9AC2D99C-0793-4679-BCCF-914B86DF7DA6}" type="presOf" srcId="{29B8276F-BCD4-4820-A32A-6D22B304579A}" destId="{865CB18B-B8C3-4CCD-99D3-92B2334538FD}" srcOrd="0" destOrd="0" presId="urn:microsoft.com/office/officeart/2005/8/layout/cycle5"/>
    <dgm:cxn modelId="{C1456C9E-8369-4633-8C3A-348353AAA68C}" srcId="{6A7F9696-4F42-47B4-8594-BE06B49210C9}" destId="{A09D1423-E3D6-49FF-84E2-CFEAB34E73ED}" srcOrd="1" destOrd="0" parTransId="{2D08BF13-10CC-4F78-80DA-23AB57CEA66E}" sibTransId="{EF98BE51-69F0-4D30-8055-84F39E4C385D}"/>
    <dgm:cxn modelId="{01A65EB2-BE78-4CA5-A451-CBE8035F887E}" type="presOf" srcId="{C4D48292-7718-4B19-92DF-E124DDE94F75}" destId="{06630A94-2D5A-44C1-A637-191D27C0F06F}" srcOrd="0" destOrd="0" presId="urn:microsoft.com/office/officeart/2005/8/layout/cycle5"/>
    <dgm:cxn modelId="{28867CBC-AC05-4E1A-9EEE-135396831918}" type="presOf" srcId="{5A5FC65B-28C3-42FB-8187-19D233C66EEB}" destId="{8C07089E-8669-4503-AC73-F4F654D60750}" srcOrd="0" destOrd="0" presId="urn:microsoft.com/office/officeart/2005/8/layout/cycle5"/>
    <dgm:cxn modelId="{A431C1C4-0BF4-4E22-A046-D86AC283CD40}" type="presOf" srcId="{B7876D9A-594E-42A0-A0CB-7A5D7721B551}" destId="{84A42FA2-265F-4406-BFB3-10C40857C313}" srcOrd="0" destOrd="0" presId="urn:microsoft.com/office/officeart/2005/8/layout/cycle5"/>
    <dgm:cxn modelId="{B82234CA-C12A-474D-804F-B7878D7F78C8}" srcId="{6A7F9696-4F42-47B4-8594-BE06B49210C9}" destId="{20B5601F-7610-4A5F-A78C-ACE72EAB9DCB}" srcOrd="4" destOrd="0" parTransId="{A34E5830-4D66-4E52-88A0-F9DBFA54D48F}" sibTransId="{C6BA506A-9D70-4465-A555-2C0A31CF2E81}"/>
    <dgm:cxn modelId="{6BDA32CE-6306-4206-A41E-63BD3A402DC0}" type="presOf" srcId="{EF98BE51-69F0-4D30-8055-84F39E4C385D}" destId="{330374A2-E7D2-4B32-BBA8-0F16B147E436}" srcOrd="0" destOrd="0" presId="urn:microsoft.com/office/officeart/2005/8/layout/cycle5"/>
    <dgm:cxn modelId="{479744DF-E500-4805-A740-92308DBB285C}" type="presOf" srcId="{53F449F4-5A4E-49F8-BE7C-1FBA7A9A65BF}" destId="{CCC955BB-4E88-463C-BE0F-65DAC7AF6614}" srcOrd="0" destOrd="0" presId="urn:microsoft.com/office/officeart/2005/8/layout/cycle5"/>
    <dgm:cxn modelId="{9C917125-B1EF-47FC-B45A-D87CEA775470}" type="presParOf" srcId="{F644F6EF-AA45-425E-80F6-BF1606981115}" destId="{06630A94-2D5A-44C1-A637-191D27C0F06F}" srcOrd="0" destOrd="0" presId="urn:microsoft.com/office/officeart/2005/8/layout/cycle5"/>
    <dgm:cxn modelId="{4A0DB55B-6991-4F3A-9470-4144739221EE}" type="presParOf" srcId="{F644F6EF-AA45-425E-80F6-BF1606981115}" destId="{A0674555-D517-448F-AA8E-2E652DC4DEAB}" srcOrd="1" destOrd="0" presId="urn:microsoft.com/office/officeart/2005/8/layout/cycle5"/>
    <dgm:cxn modelId="{20C3A61F-3BD5-49C0-B882-6A584307C2B7}" type="presParOf" srcId="{F644F6EF-AA45-425E-80F6-BF1606981115}" destId="{84A42FA2-265F-4406-BFB3-10C40857C313}" srcOrd="2" destOrd="0" presId="urn:microsoft.com/office/officeart/2005/8/layout/cycle5"/>
    <dgm:cxn modelId="{B0E8A1D1-FF51-4AEC-9035-5C1DA93CBD94}" type="presParOf" srcId="{F644F6EF-AA45-425E-80F6-BF1606981115}" destId="{D143A9F4-4255-4AE0-AEC3-72FC98CF3002}" srcOrd="3" destOrd="0" presId="urn:microsoft.com/office/officeart/2005/8/layout/cycle5"/>
    <dgm:cxn modelId="{E9124BF0-957D-40C0-B077-9467B5BC231B}" type="presParOf" srcId="{F644F6EF-AA45-425E-80F6-BF1606981115}" destId="{457EC976-7367-48AA-9A02-2E3F55347E23}" srcOrd="4" destOrd="0" presId="urn:microsoft.com/office/officeart/2005/8/layout/cycle5"/>
    <dgm:cxn modelId="{BBBCA747-364B-4C1D-B34D-37470C47E14F}" type="presParOf" srcId="{F644F6EF-AA45-425E-80F6-BF1606981115}" destId="{330374A2-E7D2-4B32-BBA8-0F16B147E436}" srcOrd="5" destOrd="0" presId="urn:microsoft.com/office/officeart/2005/8/layout/cycle5"/>
    <dgm:cxn modelId="{829C756D-6543-4FA8-9729-865DAFF7541B}" type="presParOf" srcId="{F644F6EF-AA45-425E-80F6-BF1606981115}" destId="{CCC955BB-4E88-463C-BE0F-65DAC7AF6614}" srcOrd="6" destOrd="0" presId="urn:microsoft.com/office/officeart/2005/8/layout/cycle5"/>
    <dgm:cxn modelId="{22D1F3E3-D643-4401-B0A0-D25FB3D61411}" type="presParOf" srcId="{F644F6EF-AA45-425E-80F6-BF1606981115}" destId="{563C2675-3A1D-45D3-BDB7-F7E66C14AFAB}" srcOrd="7" destOrd="0" presId="urn:microsoft.com/office/officeart/2005/8/layout/cycle5"/>
    <dgm:cxn modelId="{E2EE5E2D-E156-45C2-B54D-63AD414865F4}" type="presParOf" srcId="{F644F6EF-AA45-425E-80F6-BF1606981115}" destId="{60FB80ED-9CBB-43C1-8EE4-5568AB21AC3F}" srcOrd="8" destOrd="0" presId="urn:microsoft.com/office/officeart/2005/8/layout/cycle5"/>
    <dgm:cxn modelId="{A405BA1B-6434-4560-A8A7-5E1EC575040A}" type="presParOf" srcId="{F644F6EF-AA45-425E-80F6-BF1606981115}" destId="{8C07089E-8669-4503-AC73-F4F654D60750}" srcOrd="9" destOrd="0" presId="urn:microsoft.com/office/officeart/2005/8/layout/cycle5"/>
    <dgm:cxn modelId="{BBA12E9A-FCC4-4A80-942D-A0DA6230FCFB}" type="presParOf" srcId="{F644F6EF-AA45-425E-80F6-BF1606981115}" destId="{AB6C5C60-4E80-48D8-9A23-CE798F2E5ED2}" srcOrd="10" destOrd="0" presId="urn:microsoft.com/office/officeart/2005/8/layout/cycle5"/>
    <dgm:cxn modelId="{63D771D4-5163-4A74-B78C-944124BDB00F}" type="presParOf" srcId="{F644F6EF-AA45-425E-80F6-BF1606981115}" destId="{865CB18B-B8C3-4CCD-99D3-92B2334538FD}" srcOrd="11" destOrd="0" presId="urn:microsoft.com/office/officeart/2005/8/layout/cycle5"/>
    <dgm:cxn modelId="{7A0C323C-A661-4F22-8E53-D142259EB9CE}" type="presParOf" srcId="{F644F6EF-AA45-425E-80F6-BF1606981115}" destId="{8AFAE9FB-96EF-4921-A4F4-CBCCD92983F3}" srcOrd="12" destOrd="0" presId="urn:microsoft.com/office/officeart/2005/8/layout/cycle5"/>
    <dgm:cxn modelId="{FD6EBB68-E0C1-4A5E-BE9F-7651AEE5EEE9}" type="presParOf" srcId="{F644F6EF-AA45-425E-80F6-BF1606981115}" destId="{392A8DB9-FA5C-412C-8126-BBB21C94FA98}" srcOrd="13" destOrd="0" presId="urn:microsoft.com/office/officeart/2005/8/layout/cycle5"/>
    <dgm:cxn modelId="{ED3A8500-889D-4B6A-A2AE-38A278AEC7D6}" type="presParOf" srcId="{F644F6EF-AA45-425E-80F6-BF1606981115}" destId="{4C52CB0C-3130-4CE0-94E3-ADFD5FA0B7D9}" srcOrd="14" destOrd="0" presId="urn:microsoft.com/office/officeart/2005/8/layout/cycle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FA6F45-10D2-40EA-ACD5-31BCE6DF6B8C}" type="doc">
      <dgm:prSet loTypeId="urn:microsoft.com/office/officeart/2005/8/layout/gear1" loCatId="cycle" qsTypeId="urn:microsoft.com/office/officeart/2005/8/quickstyle/simple2" qsCatId="simple" csTypeId="urn:microsoft.com/office/officeart/2005/8/colors/accent1_3" csCatId="accent1" phldr="1"/>
      <dgm:spPr/>
    </dgm:pt>
    <dgm:pt modelId="{CE89AC5E-D890-4D33-92B4-CFCB76274785}">
      <dgm:prSet phldrT="[Texto]" custT="1"/>
      <dgm:spPr/>
      <dgm:t>
        <a:bodyPr/>
        <a:lstStyle/>
        <a:p>
          <a:r>
            <a:rPr lang="pt-BR" sz="1600" dirty="0">
              <a:solidFill>
                <a:schemeClr val="bg1"/>
              </a:solidFill>
            </a:rPr>
            <a:t>Gasto</a:t>
          </a:r>
        </a:p>
      </dgm:t>
    </dgm:pt>
    <dgm:pt modelId="{458C3C56-1F2C-4717-B58F-16FE15C608D3}" type="parTrans" cxnId="{E516A46F-3555-4AA3-A34D-8FB6B5B0D649}">
      <dgm:prSet/>
      <dgm:spPr/>
      <dgm:t>
        <a:bodyPr/>
        <a:lstStyle/>
        <a:p>
          <a:endParaRPr lang="pt-BR"/>
        </a:p>
      </dgm:t>
    </dgm:pt>
    <dgm:pt modelId="{E7317AD8-E3FC-43A9-B261-ACD6857C108F}" type="sibTrans" cxnId="{E516A46F-3555-4AA3-A34D-8FB6B5B0D649}">
      <dgm:prSet/>
      <dgm:spPr/>
      <dgm:t>
        <a:bodyPr/>
        <a:lstStyle/>
        <a:p>
          <a:endParaRPr lang="pt-BR"/>
        </a:p>
      </dgm:t>
    </dgm:pt>
    <dgm:pt modelId="{62B478B4-98FB-4E53-B156-19C8FBF896C4}">
      <dgm:prSet phldrT="[Texto]" custT="1"/>
      <dgm:spPr/>
      <dgm:t>
        <a:bodyPr/>
        <a:lstStyle/>
        <a:p>
          <a:r>
            <a:rPr lang="pt-BR" sz="1600" dirty="0">
              <a:solidFill>
                <a:schemeClr val="bg1"/>
              </a:solidFill>
            </a:rPr>
            <a:t>Investimento</a:t>
          </a:r>
        </a:p>
      </dgm:t>
    </dgm:pt>
    <dgm:pt modelId="{68E5118E-D354-4113-BFCB-2B3DA8E6589C}" type="parTrans" cxnId="{7F35B60D-9EBC-4ECA-B448-957EC618E533}">
      <dgm:prSet/>
      <dgm:spPr/>
      <dgm:t>
        <a:bodyPr/>
        <a:lstStyle/>
        <a:p>
          <a:endParaRPr lang="pt-BR"/>
        </a:p>
      </dgm:t>
    </dgm:pt>
    <dgm:pt modelId="{C18382BB-0D8E-447D-AF1D-535E1D9368F7}" type="sibTrans" cxnId="{7F35B60D-9EBC-4ECA-B448-957EC618E533}">
      <dgm:prSet/>
      <dgm:spPr/>
      <dgm:t>
        <a:bodyPr/>
        <a:lstStyle/>
        <a:p>
          <a:endParaRPr lang="pt-BR"/>
        </a:p>
      </dgm:t>
    </dgm:pt>
    <dgm:pt modelId="{831631A4-E7EB-4E5A-869F-5E62DD1077BC}">
      <dgm:prSet phldrT="[Texto]" custT="1"/>
      <dgm:spPr/>
      <dgm:t>
        <a:bodyPr/>
        <a:lstStyle/>
        <a:p>
          <a:r>
            <a:rPr lang="pt-BR" sz="1600" dirty="0">
              <a:solidFill>
                <a:schemeClr val="bg1"/>
              </a:solidFill>
            </a:rPr>
            <a:t>Custo e Despesa</a:t>
          </a:r>
        </a:p>
      </dgm:t>
    </dgm:pt>
    <dgm:pt modelId="{605A22FD-EE8C-4FEA-843F-16780EDBF818}" type="parTrans" cxnId="{6830DDCB-643F-485E-AD27-F3AE8748A03B}">
      <dgm:prSet/>
      <dgm:spPr/>
      <dgm:t>
        <a:bodyPr/>
        <a:lstStyle/>
        <a:p>
          <a:endParaRPr lang="pt-BR"/>
        </a:p>
      </dgm:t>
    </dgm:pt>
    <dgm:pt modelId="{9C3CDF97-73AE-4A9C-A880-D59C314FF7AC}" type="sibTrans" cxnId="{6830DDCB-643F-485E-AD27-F3AE8748A03B}">
      <dgm:prSet/>
      <dgm:spPr/>
      <dgm:t>
        <a:bodyPr/>
        <a:lstStyle/>
        <a:p>
          <a:endParaRPr lang="pt-BR"/>
        </a:p>
      </dgm:t>
    </dgm:pt>
    <dgm:pt modelId="{FF06DA4D-2748-4F37-812D-5D91856D1066}" type="pres">
      <dgm:prSet presAssocID="{6BFA6F45-10D2-40EA-ACD5-31BCE6DF6B8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B28E706-895F-49E8-BC3B-F6DFE338CA28}" type="pres">
      <dgm:prSet presAssocID="{CE89AC5E-D890-4D33-92B4-CFCB76274785}" presName="gear1" presStyleLbl="node1" presStyleIdx="0" presStyleCnt="3">
        <dgm:presLayoutVars>
          <dgm:chMax val="1"/>
          <dgm:bulletEnabled val="1"/>
        </dgm:presLayoutVars>
      </dgm:prSet>
      <dgm:spPr/>
    </dgm:pt>
    <dgm:pt modelId="{C6BF4AE1-0638-4110-A2A9-87F05047B936}" type="pres">
      <dgm:prSet presAssocID="{CE89AC5E-D890-4D33-92B4-CFCB76274785}" presName="gear1srcNode" presStyleLbl="node1" presStyleIdx="0" presStyleCnt="3"/>
      <dgm:spPr/>
    </dgm:pt>
    <dgm:pt modelId="{85F51852-56A2-4AB1-A7F1-BC544A0337BE}" type="pres">
      <dgm:prSet presAssocID="{CE89AC5E-D890-4D33-92B4-CFCB76274785}" presName="gear1dstNode" presStyleLbl="node1" presStyleIdx="0" presStyleCnt="3"/>
      <dgm:spPr/>
    </dgm:pt>
    <dgm:pt modelId="{98EA600F-F347-43DF-9365-630DA4091C40}" type="pres">
      <dgm:prSet presAssocID="{62B478B4-98FB-4E53-B156-19C8FBF896C4}" presName="gear2" presStyleLbl="node1" presStyleIdx="1" presStyleCnt="3" custScaleX="110545" custLinFactNeighborX="-1428" custLinFactNeighborY="-1041">
        <dgm:presLayoutVars>
          <dgm:chMax val="1"/>
          <dgm:bulletEnabled val="1"/>
        </dgm:presLayoutVars>
      </dgm:prSet>
      <dgm:spPr/>
    </dgm:pt>
    <dgm:pt modelId="{5662F28F-F12F-4414-8EC0-54B51B553002}" type="pres">
      <dgm:prSet presAssocID="{62B478B4-98FB-4E53-B156-19C8FBF896C4}" presName="gear2srcNode" presStyleLbl="node1" presStyleIdx="1" presStyleCnt="3"/>
      <dgm:spPr/>
    </dgm:pt>
    <dgm:pt modelId="{A04421E7-4E96-4DB8-BE22-90079E32021F}" type="pres">
      <dgm:prSet presAssocID="{62B478B4-98FB-4E53-B156-19C8FBF896C4}" presName="gear2dstNode" presStyleLbl="node1" presStyleIdx="1" presStyleCnt="3"/>
      <dgm:spPr/>
    </dgm:pt>
    <dgm:pt modelId="{861EFC16-8E5C-43D2-86B3-C5BAF678AD7E}" type="pres">
      <dgm:prSet presAssocID="{831631A4-E7EB-4E5A-869F-5E62DD1077BC}" presName="gear3" presStyleLbl="node1" presStyleIdx="2" presStyleCnt="3"/>
      <dgm:spPr/>
    </dgm:pt>
    <dgm:pt modelId="{C4AC83C5-29FD-40C7-A69C-637A28BA9F31}" type="pres">
      <dgm:prSet presAssocID="{831631A4-E7EB-4E5A-869F-5E62DD1077B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A83D492-B14E-4AFB-A032-AFD29F34761E}" type="pres">
      <dgm:prSet presAssocID="{831631A4-E7EB-4E5A-869F-5E62DD1077BC}" presName="gear3srcNode" presStyleLbl="node1" presStyleIdx="2" presStyleCnt="3"/>
      <dgm:spPr/>
    </dgm:pt>
    <dgm:pt modelId="{26491016-61DE-4DAB-BF03-EAE73166113C}" type="pres">
      <dgm:prSet presAssocID="{831631A4-E7EB-4E5A-869F-5E62DD1077BC}" presName="gear3dstNode" presStyleLbl="node1" presStyleIdx="2" presStyleCnt="3"/>
      <dgm:spPr/>
    </dgm:pt>
    <dgm:pt modelId="{9663C7F2-1941-4230-89E3-53D60F466443}" type="pres">
      <dgm:prSet presAssocID="{E7317AD8-E3FC-43A9-B261-ACD6857C108F}" presName="connector1" presStyleLbl="sibTrans2D1" presStyleIdx="0" presStyleCnt="3"/>
      <dgm:spPr/>
    </dgm:pt>
    <dgm:pt modelId="{C67C1DEF-7FE0-4150-9C4E-B60C565BACF3}" type="pres">
      <dgm:prSet presAssocID="{C18382BB-0D8E-447D-AF1D-535E1D9368F7}" presName="connector2" presStyleLbl="sibTrans2D1" presStyleIdx="1" presStyleCnt="3"/>
      <dgm:spPr/>
    </dgm:pt>
    <dgm:pt modelId="{850729FB-9AA2-46D0-884C-8C882423E606}" type="pres">
      <dgm:prSet presAssocID="{9C3CDF97-73AE-4A9C-A880-D59C314FF7AC}" presName="connector3" presStyleLbl="sibTrans2D1" presStyleIdx="2" presStyleCnt="3"/>
      <dgm:spPr/>
    </dgm:pt>
  </dgm:ptLst>
  <dgm:cxnLst>
    <dgm:cxn modelId="{07EE5702-7319-493A-9E41-757CE4243F2D}" type="presOf" srcId="{CE89AC5E-D890-4D33-92B4-CFCB76274785}" destId="{85F51852-56A2-4AB1-A7F1-BC544A0337BE}" srcOrd="2" destOrd="0" presId="urn:microsoft.com/office/officeart/2005/8/layout/gear1"/>
    <dgm:cxn modelId="{7F35B60D-9EBC-4ECA-B448-957EC618E533}" srcId="{6BFA6F45-10D2-40EA-ACD5-31BCE6DF6B8C}" destId="{62B478B4-98FB-4E53-B156-19C8FBF896C4}" srcOrd="1" destOrd="0" parTransId="{68E5118E-D354-4113-BFCB-2B3DA8E6589C}" sibTransId="{C18382BB-0D8E-447D-AF1D-535E1D9368F7}"/>
    <dgm:cxn modelId="{CBF9640F-6F55-4DA0-BDEA-2F0A1146AC10}" type="presOf" srcId="{831631A4-E7EB-4E5A-869F-5E62DD1077BC}" destId="{26491016-61DE-4DAB-BF03-EAE73166113C}" srcOrd="3" destOrd="0" presId="urn:microsoft.com/office/officeart/2005/8/layout/gear1"/>
    <dgm:cxn modelId="{C823E316-EEFE-47F2-AB68-5CD61582DE0C}" type="presOf" srcId="{E7317AD8-E3FC-43A9-B261-ACD6857C108F}" destId="{9663C7F2-1941-4230-89E3-53D60F466443}" srcOrd="0" destOrd="0" presId="urn:microsoft.com/office/officeart/2005/8/layout/gear1"/>
    <dgm:cxn modelId="{85904D1E-29B6-4A21-BE3F-23F409DD6BB7}" type="presOf" srcId="{9C3CDF97-73AE-4A9C-A880-D59C314FF7AC}" destId="{850729FB-9AA2-46D0-884C-8C882423E606}" srcOrd="0" destOrd="0" presId="urn:microsoft.com/office/officeart/2005/8/layout/gear1"/>
    <dgm:cxn modelId="{8E8C9738-8B21-4F96-A0B0-C2476CE47CD8}" type="presOf" srcId="{6BFA6F45-10D2-40EA-ACD5-31BCE6DF6B8C}" destId="{FF06DA4D-2748-4F37-812D-5D91856D1066}" srcOrd="0" destOrd="0" presId="urn:microsoft.com/office/officeart/2005/8/layout/gear1"/>
    <dgm:cxn modelId="{0B12814A-2EDB-4ED0-AF5B-52E59E9823F5}" type="presOf" srcId="{831631A4-E7EB-4E5A-869F-5E62DD1077BC}" destId="{861EFC16-8E5C-43D2-86B3-C5BAF678AD7E}" srcOrd="0" destOrd="0" presId="urn:microsoft.com/office/officeart/2005/8/layout/gear1"/>
    <dgm:cxn modelId="{484DFD6E-056F-42A7-8190-673AEA97250B}" type="presOf" srcId="{62B478B4-98FB-4E53-B156-19C8FBF896C4}" destId="{98EA600F-F347-43DF-9365-630DA4091C40}" srcOrd="0" destOrd="0" presId="urn:microsoft.com/office/officeart/2005/8/layout/gear1"/>
    <dgm:cxn modelId="{E516A46F-3555-4AA3-A34D-8FB6B5B0D649}" srcId="{6BFA6F45-10D2-40EA-ACD5-31BCE6DF6B8C}" destId="{CE89AC5E-D890-4D33-92B4-CFCB76274785}" srcOrd="0" destOrd="0" parTransId="{458C3C56-1F2C-4717-B58F-16FE15C608D3}" sibTransId="{E7317AD8-E3FC-43A9-B261-ACD6857C108F}"/>
    <dgm:cxn modelId="{EB697C74-B6FB-493D-8898-8CE1A16184DD}" type="presOf" srcId="{831631A4-E7EB-4E5A-869F-5E62DD1077BC}" destId="{C4AC83C5-29FD-40C7-A69C-637A28BA9F31}" srcOrd="1" destOrd="0" presId="urn:microsoft.com/office/officeart/2005/8/layout/gear1"/>
    <dgm:cxn modelId="{FD1ED0A4-22A9-409F-8B76-A86257B3EF44}" type="presOf" srcId="{CE89AC5E-D890-4D33-92B4-CFCB76274785}" destId="{6B28E706-895F-49E8-BC3B-F6DFE338CA28}" srcOrd="0" destOrd="0" presId="urn:microsoft.com/office/officeart/2005/8/layout/gear1"/>
    <dgm:cxn modelId="{B58AEABA-119C-44EE-A818-C096918F3852}" type="presOf" srcId="{62B478B4-98FB-4E53-B156-19C8FBF896C4}" destId="{5662F28F-F12F-4414-8EC0-54B51B553002}" srcOrd="1" destOrd="0" presId="urn:microsoft.com/office/officeart/2005/8/layout/gear1"/>
    <dgm:cxn modelId="{1DDB8FC0-1B6C-431A-9E92-818FB4E540DB}" type="presOf" srcId="{CE89AC5E-D890-4D33-92B4-CFCB76274785}" destId="{C6BF4AE1-0638-4110-A2A9-87F05047B936}" srcOrd="1" destOrd="0" presId="urn:microsoft.com/office/officeart/2005/8/layout/gear1"/>
    <dgm:cxn modelId="{0EEC25CB-1B3C-4EA3-AA68-14B4CE0CF766}" type="presOf" srcId="{C18382BB-0D8E-447D-AF1D-535E1D9368F7}" destId="{C67C1DEF-7FE0-4150-9C4E-B60C565BACF3}" srcOrd="0" destOrd="0" presId="urn:microsoft.com/office/officeart/2005/8/layout/gear1"/>
    <dgm:cxn modelId="{6830DDCB-643F-485E-AD27-F3AE8748A03B}" srcId="{6BFA6F45-10D2-40EA-ACD5-31BCE6DF6B8C}" destId="{831631A4-E7EB-4E5A-869F-5E62DD1077BC}" srcOrd="2" destOrd="0" parTransId="{605A22FD-EE8C-4FEA-843F-16780EDBF818}" sibTransId="{9C3CDF97-73AE-4A9C-A880-D59C314FF7AC}"/>
    <dgm:cxn modelId="{310E87D9-F275-49CF-AD60-10EC86F6E14F}" type="presOf" srcId="{831631A4-E7EB-4E5A-869F-5E62DD1077BC}" destId="{7A83D492-B14E-4AFB-A032-AFD29F34761E}" srcOrd="2" destOrd="0" presId="urn:microsoft.com/office/officeart/2005/8/layout/gear1"/>
    <dgm:cxn modelId="{90560AF6-28C6-435F-9FAD-32142F874D4B}" type="presOf" srcId="{62B478B4-98FB-4E53-B156-19C8FBF896C4}" destId="{A04421E7-4E96-4DB8-BE22-90079E32021F}" srcOrd="2" destOrd="0" presId="urn:microsoft.com/office/officeart/2005/8/layout/gear1"/>
    <dgm:cxn modelId="{932C25D5-81EB-49F1-ABAB-66A9C89658F2}" type="presParOf" srcId="{FF06DA4D-2748-4F37-812D-5D91856D1066}" destId="{6B28E706-895F-49E8-BC3B-F6DFE338CA28}" srcOrd="0" destOrd="0" presId="urn:microsoft.com/office/officeart/2005/8/layout/gear1"/>
    <dgm:cxn modelId="{D02FCC29-8F68-4CF6-B80C-48B912BB9C5E}" type="presParOf" srcId="{FF06DA4D-2748-4F37-812D-5D91856D1066}" destId="{C6BF4AE1-0638-4110-A2A9-87F05047B936}" srcOrd="1" destOrd="0" presId="urn:microsoft.com/office/officeart/2005/8/layout/gear1"/>
    <dgm:cxn modelId="{536F884C-41E8-449E-B046-A32741730044}" type="presParOf" srcId="{FF06DA4D-2748-4F37-812D-5D91856D1066}" destId="{85F51852-56A2-4AB1-A7F1-BC544A0337BE}" srcOrd="2" destOrd="0" presId="urn:microsoft.com/office/officeart/2005/8/layout/gear1"/>
    <dgm:cxn modelId="{0961131B-57DE-49EC-85DE-462AA7B04206}" type="presParOf" srcId="{FF06DA4D-2748-4F37-812D-5D91856D1066}" destId="{98EA600F-F347-43DF-9365-630DA4091C40}" srcOrd="3" destOrd="0" presId="urn:microsoft.com/office/officeart/2005/8/layout/gear1"/>
    <dgm:cxn modelId="{B811AE26-0E80-479D-ABC9-3687C1C1C6E9}" type="presParOf" srcId="{FF06DA4D-2748-4F37-812D-5D91856D1066}" destId="{5662F28F-F12F-4414-8EC0-54B51B553002}" srcOrd="4" destOrd="0" presId="urn:microsoft.com/office/officeart/2005/8/layout/gear1"/>
    <dgm:cxn modelId="{04238EFB-F115-4A8B-B2FE-5F648EA95E87}" type="presParOf" srcId="{FF06DA4D-2748-4F37-812D-5D91856D1066}" destId="{A04421E7-4E96-4DB8-BE22-90079E32021F}" srcOrd="5" destOrd="0" presId="urn:microsoft.com/office/officeart/2005/8/layout/gear1"/>
    <dgm:cxn modelId="{FA1207BD-FADB-4202-B8D0-A46691EA9B12}" type="presParOf" srcId="{FF06DA4D-2748-4F37-812D-5D91856D1066}" destId="{861EFC16-8E5C-43D2-86B3-C5BAF678AD7E}" srcOrd="6" destOrd="0" presId="urn:microsoft.com/office/officeart/2005/8/layout/gear1"/>
    <dgm:cxn modelId="{7AEAB7F3-BF65-46DD-89F6-B27E0FE543E7}" type="presParOf" srcId="{FF06DA4D-2748-4F37-812D-5D91856D1066}" destId="{C4AC83C5-29FD-40C7-A69C-637A28BA9F31}" srcOrd="7" destOrd="0" presId="urn:microsoft.com/office/officeart/2005/8/layout/gear1"/>
    <dgm:cxn modelId="{A0ED9F14-FAD2-4AF9-B521-C63C90AAE485}" type="presParOf" srcId="{FF06DA4D-2748-4F37-812D-5D91856D1066}" destId="{7A83D492-B14E-4AFB-A032-AFD29F34761E}" srcOrd="8" destOrd="0" presId="urn:microsoft.com/office/officeart/2005/8/layout/gear1"/>
    <dgm:cxn modelId="{690CA418-CB0B-4A07-958E-861B3941B1E8}" type="presParOf" srcId="{FF06DA4D-2748-4F37-812D-5D91856D1066}" destId="{26491016-61DE-4DAB-BF03-EAE73166113C}" srcOrd="9" destOrd="0" presId="urn:microsoft.com/office/officeart/2005/8/layout/gear1"/>
    <dgm:cxn modelId="{BB51FCDB-EEF9-4008-8100-554AB9193579}" type="presParOf" srcId="{FF06DA4D-2748-4F37-812D-5D91856D1066}" destId="{9663C7F2-1941-4230-89E3-53D60F466443}" srcOrd="10" destOrd="0" presId="urn:microsoft.com/office/officeart/2005/8/layout/gear1"/>
    <dgm:cxn modelId="{F72C7F8F-7A27-45E8-9CD4-A73C6781E1C6}" type="presParOf" srcId="{FF06DA4D-2748-4F37-812D-5D91856D1066}" destId="{C67C1DEF-7FE0-4150-9C4E-B60C565BACF3}" srcOrd="11" destOrd="0" presId="urn:microsoft.com/office/officeart/2005/8/layout/gear1"/>
    <dgm:cxn modelId="{958E3843-E6B5-4DAA-B471-91CB21876426}" type="presParOf" srcId="{FF06DA4D-2748-4F37-812D-5D91856D1066}" destId="{850729FB-9AA2-46D0-884C-8C882423E60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30A94-2D5A-44C1-A637-191D27C0F06F}">
      <dsp:nvSpPr>
        <dsp:cNvPr id="0" name=""/>
        <dsp:cNvSpPr/>
      </dsp:nvSpPr>
      <dsp:spPr>
        <a:xfrm>
          <a:off x="3296510" y="812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INVESTE</a:t>
          </a:r>
          <a:endParaRPr lang="pt-BR" sz="1100" kern="1200" dirty="0">
            <a:ln/>
          </a:endParaRPr>
        </a:p>
      </dsp:txBody>
      <dsp:txXfrm>
        <a:off x="3329504" y="33806"/>
        <a:ext cx="973838" cy="609899"/>
      </dsp:txXfrm>
    </dsp:sp>
    <dsp:sp modelId="{84A42FA2-265F-4406-BFB3-10C40857C313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2011621" y="171827"/>
              </a:moveTo>
              <a:arcTo wR="1352002" hR="1352002" stAng="17952090" swAng="121367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3A9F4-4255-4AE0-AEC3-72FC98CF3002}">
      <dsp:nvSpPr>
        <dsp:cNvPr id="0" name=""/>
        <dsp:cNvSpPr/>
      </dsp:nvSpPr>
      <dsp:spPr>
        <a:xfrm>
          <a:off x="4582341" y="935023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APLICA EM ATIVOS</a:t>
          </a:r>
          <a:endParaRPr lang="pt-BR" sz="1100" kern="1200" dirty="0">
            <a:ln/>
          </a:endParaRPr>
        </a:p>
      </dsp:txBody>
      <dsp:txXfrm>
        <a:off x="4615335" y="968017"/>
        <a:ext cx="973838" cy="609899"/>
      </dsp:txXfrm>
    </dsp:sp>
    <dsp:sp modelId="{330374A2-E7D2-4B32-BBA8-0F16B147E436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2700781" y="1445317"/>
              </a:moveTo>
              <a:arcTo wR="1352002" hR="1352002" stAng="21837459" swAng="13613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955BB-4E88-463C-BE0F-65DAC7AF6614}">
      <dsp:nvSpPr>
        <dsp:cNvPr id="0" name=""/>
        <dsp:cNvSpPr/>
      </dsp:nvSpPr>
      <dsp:spPr>
        <a:xfrm>
          <a:off x="4091198" y="2446608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GERA VALOR</a:t>
          </a:r>
          <a:endParaRPr lang="pt-BR" sz="1100" kern="1200" dirty="0">
            <a:ln/>
          </a:endParaRPr>
        </a:p>
      </dsp:txBody>
      <dsp:txXfrm>
        <a:off x="4124192" y="2479602"/>
        <a:ext cx="973838" cy="609899"/>
      </dsp:txXfrm>
    </dsp:sp>
    <dsp:sp modelId="{60FB80ED-9CBB-43C1-8EE4-5568AB21AC3F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1518372" y="2693730"/>
              </a:moveTo>
              <a:arcTo wR="1352002" hR="1352002" stAng="4975897" swAng="8482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7089E-8669-4503-AC73-F4F654D60750}">
      <dsp:nvSpPr>
        <dsp:cNvPr id="0" name=""/>
        <dsp:cNvSpPr/>
      </dsp:nvSpPr>
      <dsp:spPr>
        <a:xfrm>
          <a:off x="2501823" y="2446608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DISTRIBUI PARTE</a:t>
          </a:r>
          <a:endParaRPr lang="pt-BR" sz="1100" kern="1200" dirty="0">
            <a:ln/>
          </a:endParaRPr>
        </a:p>
      </dsp:txBody>
      <dsp:txXfrm>
        <a:off x="2534817" y="2479602"/>
        <a:ext cx="973838" cy="609899"/>
      </dsp:txXfrm>
    </dsp:sp>
    <dsp:sp modelId="{865CB18B-B8C3-4CCD-99D3-92B2334538FD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143603" y="1958372"/>
              </a:moveTo>
              <a:arcTo wR="1352002" hR="1352002" stAng="9201162" swAng="13613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AE9FB-96EF-4921-A4F4-CBCCD92983F3}">
      <dsp:nvSpPr>
        <dsp:cNvPr id="0" name=""/>
        <dsp:cNvSpPr/>
      </dsp:nvSpPr>
      <dsp:spPr>
        <a:xfrm>
          <a:off x="2010679" y="935023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REINVESTE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EXCEDENTE</a:t>
          </a:r>
          <a:endParaRPr lang="pt-BR" sz="1100" kern="1200" dirty="0">
            <a:ln/>
          </a:endParaRPr>
        </a:p>
      </dsp:txBody>
      <dsp:txXfrm>
        <a:off x="2043673" y="968017"/>
        <a:ext cx="973838" cy="609899"/>
      </dsp:txXfrm>
    </dsp:sp>
    <dsp:sp modelId="{4C52CB0C-3130-4CE0-94E3-ADFD5FA0B7D9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325014" y="472681"/>
              </a:moveTo>
              <a:arcTo wR="1352002" hR="1352002" stAng="13234236" swAng="121367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30A94-2D5A-44C1-A637-191D27C0F06F}">
      <dsp:nvSpPr>
        <dsp:cNvPr id="0" name=""/>
        <dsp:cNvSpPr/>
      </dsp:nvSpPr>
      <dsp:spPr>
        <a:xfrm>
          <a:off x="3296510" y="812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INVESTE</a:t>
          </a:r>
          <a:endParaRPr lang="pt-BR" sz="1100" kern="1200" dirty="0">
            <a:ln/>
          </a:endParaRPr>
        </a:p>
      </dsp:txBody>
      <dsp:txXfrm>
        <a:off x="3329504" y="33806"/>
        <a:ext cx="973838" cy="609899"/>
      </dsp:txXfrm>
    </dsp:sp>
    <dsp:sp modelId="{84A42FA2-265F-4406-BFB3-10C40857C313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2011621" y="171827"/>
              </a:moveTo>
              <a:arcTo wR="1352002" hR="1352002" stAng="17952090" swAng="121367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3A9F4-4255-4AE0-AEC3-72FC98CF3002}">
      <dsp:nvSpPr>
        <dsp:cNvPr id="0" name=""/>
        <dsp:cNvSpPr/>
      </dsp:nvSpPr>
      <dsp:spPr>
        <a:xfrm>
          <a:off x="4582341" y="935023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APLICA EM ATIVOS</a:t>
          </a:r>
          <a:endParaRPr lang="pt-BR" sz="1100" kern="1200" dirty="0">
            <a:ln/>
          </a:endParaRPr>
        </a:p>
      </dsp:txBody>
      <dsp:txXfrm>
        <a:off x="4615335" y="968017"/>
        <a:ext cx="973838" cy="609899"/>
      </dsp:txXfrm>
    </dsp:sp>
    <dsp:sp modelId="{330374A2-E7D2-4B32-BBA8-0F16B147E436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2700781" y="1445317"/>
              </a:moveTo>
              <a:arcTo wR="1352002" hR="1352002" stAng="21837459" swAng="13613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955BB-4E88-463C-BE0F-65DAC7AF6614}">
      <dsp:nvSpPr>
        <dsp:cNvPr id="0" name=""/>
        <dsp:cNvSpPr/>
      </dsp:nvSpPr>
      <dsp:spPr>
        <a:xfrm>
          <a:off x="4091198" y="2446608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GERA VALOR</a:t>
          </a:r>
          <a:endParaRPr lang="pt-BR" sz="1100" kern="1200" dirty="0">
            <a:ln/>
          </a:endParaRPr>
        </a:p>
      </dsp:txBody>
      <dsp:txXfrm>
        <a:off x="4124192" y="2479602"/>
        <a:ext cx="973838" cy="609899"/>
      </dsp:txXfrm>
    </dsp:sp>
    <dsp:sp modelId="{60FB80ED-9CBB-43C1-8EE4-5568AB21AC3F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1518372" y="2693730"/>
              </a:moveTo>
              <a:arcTo wR="1352002" hR="1352002" stAng="4975897" swAng="84820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7089E-8669-4503-AC73-F4F654D60750}">
      <dsp:nvSpPr>
        <dsp:cNvPr id="0" name=""/>
        <dsp:cNvSpPr/>
      </dsp:nvSpPr>
      <dsp:spPr>
        <a:xfrm>
          <a:off x="2501823" y="2446608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DISTRIBUI PARTE</a:t>
          </a:r>
          <a:endParaRPr lang="pt-BR" sz="1100" kern="1200" dirty="0">
            <a:ln/>
          </a:endParaRPr>
        </a:p>
      </dsp:txBody>
      <dsp:txXfrm>
        <a:off x="2534817" y="2479602"/>
        <a:ext cx="973838" cy="609899"/>
      </dsp:txXfrm>
    </dsp:sp>
    <dsp:sp modelId="{865CB18B-B8C3-4CCD-99D3-92B2334538FD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143603" y="1958372"/>
              </a:moveTo>
              <a:arcTo wR="1352002" hR="1352002" stAng="9201162" swAng="136137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AE9FB-96EF-4921-A4F4-CBCCD92983F3}">
      <dsp:nvSpPr>
        <dsp:cNvPr id="0" name=""/>
        <dsp:cNvSpPr/>
      </dsp:nvSpPr>
      <dsp:spPr>
        <a:xfrm>
          <a:off x="2010679" y="935023"/>
          <a:ext cx="1039826" cy="67588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REINVESTE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n/>
            </a:rPr>
            <a:t>EXCEDENTE</a:t>
          </a:r>
          <a:endParaRPr lang="pt-BR" sz="1100" kern="1200" dirty="0">
            <a:ln/>
          </a:endParaRPr>
        </a:p>
      </dsp:txBody>
      <dsp:txXfrm>
        <a:off x="2043673" y="968017"/>
        <a:ext cx="973838" cy="609899"/>
      </dsp:txXfrm>
    </dsp:sp>
    <dsp:sp modelId="{4C52CB0C-3130-4CE0-94E3-ADFD5FA0B7D9}">
      <dsp:nvSpPr>
        <dsp:cNvPr id="0" name=""/>
        <dsp:cNvSpPr/>
      </dsp:nvSpPr>
      <dsp:spPr>
        <a:xfrm>
          <a:off x="2464421" y="338755"/>
          <a:ext cx="2704005" cy="2704005"/>
        </a:xfrm>
        <a:custGeom>
          <a:avLst/>
          <a:gdLst/>
          <a:ahLst/>
          <a:cxnLst/>
          <a:rect l="0" t="0" r="0" b="0"/>
          <a:pathLst>
            <a:path>
              <a:moveTo>
                <a:pt x="325014" y="472681"/>
              </a:moveTo>
              <a:arcTo wR="1352002" hR="1352002" stAng="13234236" swAng="1213674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8E706-895F-49E8-BC3B-F6DFE338CA28}">
      <dsp:nvSpPr>
        <dsp:cNvPr id="0" name=""/>
        <dsp:cNvSpPr/>
      </dsp:nvSpPr>
      <dsp:spPr>
        <a:xfrm>
          <a:off x="3841194" y="2462450"/>
          <a:ext cx="3009661" cy="300966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</a:rPr>
            <a:t>Gasto</a:t>
          </a:r>
        </a:p>
      </dsp:txBody>
      <dsp:txXfrm>
        <a:off x="4446270" y="3167449"/>
        <a:ext cx="1799509" cy="1547028"/>
      </dsp:txXfrm>
    </dsp:sp>
    <dsp:sp modelId="{98EA600F-F347-43DF-9365-630DA4091C40}">
      <dsp:nvSpPr>
        <dsp:cNvPr id="0" name=""/>
        <dsp:cNvSpPr/>
      </dsp:nvSpPr>
      <dsp:spPr>
        <a:xfrm>
          <a:off x="1943455" y="1728289"/>
          <a:ext cx="2419658" cy="2188844"/>
        </a:xfrm>
        <a:prstGeom prst="gear6">
          <a:avLst/>
        </a:prstGeom>
        <a:solidFill>
          <a:schemeClr val="accent1">
            <a:shade val="80000"/>
            <a:hueOff val="153123"/>
            <a:satOff val="-2196"/>
            <a:lumOff val="1280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</a:rPr>
            <a:t>Investimento</a:t>
          </a:r>
        </a:p>
      </dsp:txBody>
      <dsp:txXfrm>
        <a:off x="2528055" y="2282668"/>
        <a:ext cx="1250458" cy="1080086"/>
      </dsp:txXfrm>
    </dsp:sp>
    <dsp:sp modelId="{861EFC16-8E5C-43D2-86B3-C5BAF678AD7E}">
      <dsp:nvSpPr>
        <dsp:cNvPr id="0" name=""/>
        <dsp:cNvSpPr/>
      </dsp:nvSpPr>
      <dsp:spPr>
        <a:xfrm rot="20700000">
          <a:off x="3316095" y="240996"/>
          <a:ext cx="2144621" cy="2144621"/>
        </a:xfrm>
        <a:prstGeom prst="gear6">
          <a:avLst/>
        </a:prstGeom>
        <a:solidFill>
          <a:schemeClr val="accent1">
            <a:shade val="80000"/>
            <a:hueOff val="306246"/>
            <a:satOff val="-4392"/>
            <a:lumOff val="256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</a:rPr>
            <a:t>Custo e Despesa</a:t>
          </a:r>
        </a:p>
      </dsp:txBody>
      <dsp:txXfrm rot="-20700000">
        <a:off x="3786473" y="711374"/>
        <a:ext cx="1203864" cy="1203864"/>
      </dsp:txXfrm>
    </dsp:sp>
    <dsp:sp modelId="{9663C7F2-1941-4230-89E3-53D60F466443}">
      <dsp:nvSpPr>
        <dsp:cNvPr id="0" name=""/>
        <dsp:cNvSpPr/>
      </dsp:nvSpPr>
      <dsp:spPr>
        <a:xfrm>
          <a:off x="3624051" y="2000130"/>
          <a:ext cx="3852366" cy="3852366"/>
        </a:xfrm>
        <a:prstGeom prst="circularArrow">
          <a:avLst>
            <a:gd name="adj1" fmla="val 4688"/>
            <a:gd name="adj2" fmla="val 299029"/>
            <a:gd name="adj3" fmla="val 2540090"/>
            <a:gd name="adj4" fmla="val 15810668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7C1DEF-7FE0-4150-9C4E-B60C565BACF3}">
      <dsp:nvSpPr>
        <dsp:cNvPr id="0" name=""/>
        <dsp:cNvSpPr/>
      </dsp:nvSpPr>
      <dsp:spPr>
        <a:xfrm>
          <a:off x="1702478" y="1261283"/>
          <a:ext cx="2798985" cy="279898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153151"/>
            <a:satOff val="-2127"/>
            <a:lumOff val="1147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0729FB-9AA2-46D0-884C-8C882423E606}">
      <dsp:nvSpPr>
        <dsp:cNvPr id="0" name=""/>
        <dsp:cNvSpPr/>
      </dsp:nvSpPr>
      <dsp:spPr>
        <a:xfrm>
          <a:off x="2820022" y="-234240"/>
          <a:ext cx="3017869" cy="301786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306302"/>
            <a:satOff val="-4255"/>
            <a:lumOff val="2295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5415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85461"/>
              </p:ext>
            </p:extLst>
          </p:nvPr>
        </p:nvGraphicFramePr>
        <p:xfrm>
          <a:off x="264998" y="9521247"/>
          <a:ext cx="6419875" cy="510825"/>
        </p:xfrm>
        <a:graphic>
          <a:graphicData uri="http://schemas.openxmlformats.org/drawingml/2006/table">
            <a:tbl>
              <a:tblPr/>
              <a:tblGrid>
                <a:gridCol w="5503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0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pt-BR" altLang="pt-B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MBA em Arquitetura de Soluções</a:t>
                      </a:r>
                    </a:p>
                    <a:p>
                      <a:pPr algn="l">
                        <a:spcBef>
                          <a:spcPct val="20000"/>
                        </a:spcBef>
                      </a:pPr>
                      <a:r>
                        <a:rPr lang="pt-BR" altLang="pt-BR" sz="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Prof. Me. Celso Marini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en-US" alt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42" marR="88742" marT="37926" marB="37926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altLang="pt-B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742" marR="88742" marT="37926" marB="37926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07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08340" y="9356723"/>
            <a:ext cx="2985774" cy="4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617" tIns="40308" rIns="80617" bIns="40308" numCol="1" anchor="b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tx1"/>
                </a:solidFill>
                <a:latin typeface="Square721 BT" pitchFamily="34" charset="0"/>
              </a:defRPr>
            </a:lvl1pPr>
          </a:lstStyle>
          <a:p>
            <a:pPr>
              <a:defRPr/>
            </a:pPr>
            <a:r>
              <a:rPr lang="pt-BR" altLang="pt-BR">
                <a:latin typeface="Arial" panose="020B0604020202020204" pitchFamily="34" charset="0"/>
                <a:cs typeface="Arial" panose="020B0604020202020204" pitchFamily="34" charset="0"/>
              </a:rPr>
              <a:t>Página - </a:t>
            </a:r>
            <a:fld id="{5B5A43AF-AADA-467B-AA4D-DD8E550D240B}" type="slidenum">
              <a:rPr lang="pt-BR" altLang="pt-BR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‹nº›</a:t>
            </a:fld>
            <a:r>
              <a:rPr lang="pt-BR" altLang="pt-BR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8" y="89133"/>
            <a:ext cx="6581185" cy="3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720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22T18:37:31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1,'1522'0,"-1483"2,-1 1,20 6,48 4,353-9,-258-6,389 2,-565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22T18:37:35.4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0,'28'1,"1"2,-1 1,3 2,58 7,100-7,3-8,-28 1,1394 1,-1484 2,40 9,31 2,201-9,-313-5,-8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5959" y="4861970"/>
            <a:ext cx="5207386" cy="46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704" tIns="47994" rIns="97704" bIns="479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3103406" y="9748946"/>
            <a:ext cx="892508" cy="27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4275" tIns="47994" rIns="94275" bIns="47994">
            <a:spAutoFit/>
          </a:bodyPr>
          <a:lstStyle>
            <a:lvl1pPr defTabSz="1063625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 defTabSz="1063625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 defTabSz="1063625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 defTabSz="1063625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 defTabSz="1063625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defTabSz="10636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pt-BR" sz="1300" b="0">
                <a:solidFill>
                  <a:schemeClr val="tx1"/>
                </a:solidFill>
              </a:rPr>
              <a:t>Page </a:t>
            </a:r>
            <a:fld id="{98AD8C12-5035-47B0-ADE0-B28DC2DD3352}" type="slidenum">
              <a:rPr lang="en-US" altLang="pt-BR" sz="1300" b="0" smtClean="0">
                <a:solidFill>
                  <a:schemeClr val="tx1"/>
                </a:solidFill>
              </a:rPr>
              <a:pPr algn="ctr">
                <a:lnSpc>
                  <a:spcPct val="90000"/>
                </a:lnSpc>
                <a:defRPr/>
              </a:pPr>
              <a:t>‹nº›</a:t>
            </a:fld>
            <a:endParaRPr lang="en-US" altLang="pt-BR" sz="1300" b="0">
              <a:solidFill>
                <a:schemeClr val="tx1"/>
              </a:solidFill>
            </a:endParaRPr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0125" y="774700"/>
            <a:ext cx="5099050" cy="38242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804942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774700"/>
            <a:ext cx="5095875" cy="3822700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425" y="4861970"/>
            <a:ext cx="5210467" cy="4605313"/>
          </a:xfrm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0958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273" y="4862321"/>
            <a:ext cx="5678761" cy="4604828"/>
          </a:xfrm>
          <a:noFill/>
          <a:ln/>
        </p:spPr>
        <p:txBody>
          <a:bodyPr/>
          <a:lstStyle/>
          <a:p>
            <a:pPr defTabSz="96471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4686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273" y="4862321"/>
            <a:ext cx="5678761" cy="4604828"/>
          </a:xfrm>
          <a:noFill/>
          <a:ln/>
        </p:spPr>
        <p:txBody>
          <a:bodyPr/>
          <a:lstStyle/>
          <a:p>
            <a:pPr defTabSz="96471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1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solidFill>
            <a:srgbClr val="FFFFFF"/>
          </a:solidFill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9" y="4860660"/>
            <a:ext cx="5207386" cy="4606629"/>
          </a:xfrm>
          <a:noFill/>
        </p:spPr>
        <p:txBody>
          <a:bodyPr wrap="none" lIns="91421" tIns="45711" rIns="91421" bIns="45711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78579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Hoje, focalizaremos na determinação do valor da empresa e o valor das propostas de investimento.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conceito fundamental que está por detrás deste material é o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 do dinheiro no tempo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quer dizer,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hoje vale mais que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será recebido daqui a um ano porque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hoje pode ser investido e render juros. (Aliás, os juros por aqui são os maiores do mundo).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Intuitivamente esta ideia é fácil de se entender. Para tanto, precisamos nos familiarizar com o conceito de </a:t>
            </a:r>
            <a:r>
              <a:rPr lang="pt-B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juros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conceito ilustra o que os financistas chamam de um </a:t>
            </a:r>
            <a:r>
              <a:rPr lang="pt-BR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 de oportunidade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desistir do ganho potencial de um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hoje. Este custo de oportunidade é o </a:t>
            </a:r>
            <a:r>
              <a:rPr lang="pt-BR" sz="1200" b="1" i="1" u="sng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valor do dinheiro no tempo</a:t>
            </a:r>
            <a:r>
              <a:rPr lang="pt-B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Propostas de investimento diferentes produzem séries de fluxos de caixa diferentes durante períodos de tempo diferentes. Como o gestor financeiro as compara? Nós veremos que o conceito do </a:t>
            </a:r>
            <a:r>
              <a:rPr lang="pt-B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 do dinheiro no tempo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permitirá fazer isto. Assim, uma compreensão do </a:t>
            </a:r>
            <a:r>
              <a:rPr lang="pt-B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 do dinheiro no tempo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essencial para uma compreensão de administração financeira.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Devido ao </a:t>
            </a:r>
            <a:r>
              <a:rPr lang="pt-BR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 do Dinheiro no Tempo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dólar recebido hoje, vale mais que um dólar recebido no futuro, nos nossos cálculos.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7ACA8-6918-41FD-869B-6035E68A9064}" type="slidenum">
              <a:rPr kumimoji="0" lang="pt-B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585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pt-BR" sz="12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DEFINIÇÃO DE JUROS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“É o dinheiro pago pelo uso do dinheiro emprestado ou como remuneração do capital empregado em atividades produtivas”.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INFLAÇÃO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(desgaste da moeda) - diminuição do poder aquisitivo da moeda exige que o investimento produza retorno maior que o capital investido.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UTILIDADE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investir significa deixar de consumir hoje para consumir amanhã, o que só é atraente quando o capital recebe remuneração adequada, isto é, havendo preferência temporal para consumir, as pessoas querem uma recompensa pela abstinência do consumo. O prêmio para que não haja consumo é o juro.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existe sempre a possibilidade do investimento não corresponder às expectativas. Isso se deve ao fato de o devedor não poder pagar o débito, o tempo de empréstimo (as operações de curto prazo são menos arriscadas) e o volume do capital emprestado. Pode-se associar ao acréscimo na taxa pelo maior risco, como sendo um seguro que aquele que oferta os fundos cobra por assumi-los.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OPORTUNIDADE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os recursos disponíveis para investir são limitados, motivo pelo qual ao se aceitar determinado projeto perde-se oportunidades de ganhos em outros; e é preciso que o primeiro ofereça retorno satisfatório.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INVESTIDOR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juro é a remuneração do investimento.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o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TOMADOR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juro é o custo do capital obtido por empréstimo.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760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944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956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2"/>
            <a:ext cx="5207386" cy="4605312"/>
          </a:xfrm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826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2"/>
            <a:ext cx="5207386" cy="4605312"/>
          </a:xfrm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160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considerar explicitamente o valor do dinheiro</a:t>
            </a:r>
            <a:r>
              <a:rPr lang="pt-BR" baseline="0" dirty="0"/>
              <a:t> no tempo, o VPL é considerado uma técnica sofisticada de análise de orçamentos de capital. Esse tipo de técnica, de uma forma ou de outra, desconta os fluxo de caixa de uma empresa a uma taxa específica. Essa taxa, frequentemente chamada de taxa de desconto, custo de oportunidade ou custo de capital, refere-se ao retorno mínimo que deve ser obtido por um projeto, de forma a manter inalterado o valor de mercado da empresa.</a:t>
            </a:r>
          </a:p>
          <a:p>
            <a:r>
              <a:rPr lang="pt-BR" baseline="0" dirty="0"/>
              <a:t>Utiliza-se o VPL, tanto as entradas como as saídas de caixa são traduzidas para valores monetários atuais. Já que estamos tratando de investimentos convencionais, o investimento inicial está automaticamente expresso em termos monetários atuais. Se não for esse o caso, o VPL de um projeto poder ser obtido subtraindo-se o valor presente das saídas do valor presente das entradas.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7ACA8-6918-41FD-869B-6035E68A9064}" type="slidenum">
              <a:rPr kumimoji="0" lang="pt-B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49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3738"/>
            <a:ext cx="4551362" cy="3414712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145" y="4343394"/>
            <a:ext cx="5028671" cy="4117009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298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considerar explicitamente o valor do dinheiro</a:t>
            </a:r>
            <a:r>
              <a:rPr lang="pt-BR" baseline="0" dirty="0"/>
              <a:t> no tempo, o VPL é considerado uma técnica sofisticada de análise de orçamentos de capital. Esse tipo de técnica, de uma forma ou de outra, desconta os fluxo de caixa de uma empresa a uma taxa específica. Essa taxa, frequentemente chamada de taxa de desconto, custo de oportunidade ou custo de capital, refere-se ao retorno mínimo que deve ser obtido por um projeto, de forma a manter inalterado o valor de mercado da empresa.</a:t>
            </a:r>
          </a:p>
          <a:p>
            <a:r>
              <a:rPr lang="pt-BR" baseline="0" dirty="0"/>
              <a:t>Utiliza-se o VPL, tanto as entradas como as saídas de caixa são traduzidas para valores monetários atuais. Já que estamos tratando de investimentos convencionais, o investimento inicial está automaticamente expresso em termos monetários atuais. Se não for esse o caso, o VPL de um projeto poder ser obtido subtraindo-se o valor presente das saídas do valor presente das entradas.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7ACA8-6918-41FD-869B-6035E68A9064}" type="slidenum">
              <a:rPr kumimoji="0" lang="pt-B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256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2"/>
            <a:ext cx="5207386" cy="4605312"/>
          </a:xfrm>
          <a:noFill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419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 Levantamento do Custo de Capital Próprio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custo do capital próprio é uma medida subjetiva.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Trata-se do custo de oportunidade dos acionistas por estarem investindo no projeto em questão e não em ativos mais ou menos rentáveis.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primeiro passo é levantar diferentes fontes de capital de terceiros viáveis e os seus respectivos retornos seja por mês ou por ano, conforme imagem seguir: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7ACA8-6918-41FD-869B-6035E68A9064}" type="slidenum">
              <a:rPr kumimoji="0" lang="pt-BR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38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1039813"/>
            <a:ext cx="6897687" cy="5175250"/>
          </a:xfrm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022" y="6561880"/>
            <a:ext cx="5554545" cy="6217172"/>
          </a:xfrm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5743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1039813"/>
            <a:ext cx="6897687" cy="5175250"/>
          </a:xfrm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9022" y="6561880"/>
            <a:ext cx="5554545" cy="6217172"/>
          </a:xfrm>
          <a:noFill/>
        </p:spPr>
        <p:txBody>
          <a:bodyPr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64067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0273" y="4862321"/>
            <a:ext cx="5678761" cy="4604828"/>
          </a:xfrm>
          <a:noFill/>
          <a:ln/>
        </p:spPr>
        <p:txBody>
          <a:bodyPr/>
          <a:lstStyle/>
          <a:p>
            <a:pPr defTabSz="80560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0759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6288"/>
            <a:ext cx="5099050" cy="3824287"/>
          </a:xfrm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3"/>
            <a:ext cx="5207386" cy="4606630"/>
          </a:xfrm>
          <a:noFill/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664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6288"/>
            <a:ext cx="5099050" cy="3824287"/>
          </a:xfrm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3"/>
            <a:ext cx="5207386" cy="4606630"/>
          </a:xfrm>
          <a:noFill/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634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6288"/>
            <a:ext cx="5099050" cy="3824287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3"/>
            <a:ext cx="5207386" cy="4606630"/>
          </a:xfrm>
          <a:noFill/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028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6288"/>
            <a:ext cx="5099050" cy="3824287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3"/>
            <a:ext cx="5207386" cy="4606630"/>
          </a:xfrm>
          <a:noFill/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882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6288"/>
            <a:ext cx="5099050" cy="3824287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5958" y="4860653"/>
            <a:ext cx="5207386" cy="460663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425" tIns="45713" rIns="91425" bIns="45713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278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33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5DC8E6F-FA49-4277-A000-C16502F8679C}" type="slidenum">
              <a:rPr lang="pt-BR" smtClean="0"/>
              <a:pPr eaLnBrk="1" hangingPunct="1"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983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43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24F021A-328A-4865-9F84-BA1024ACB20D}" type="slidenum">
              <a:rPr lang="pt-BR" smtClean="0"/>
              <a:pPr eaLnBrk="1" hangingPunct="1"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48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53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9EED659-CC5B-47EE-B4C9-7CC7FEDCA66B}" type="slidenum">
              <a:rPr lang="pt-BR" smtClean="0"/>
              <a:pPr eaLnBrk="1" hangingPunct="1"/>
              <a:t>150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63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9ABF3EF-CD82-4E0A-91DC-D3C032370866}" type="slidenum">
              <a:rPr lang="pt-BR" smtClean="0"/>
              <a:pPr eaLnBrk="1" hangingPunct="1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139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7174055-4148-4647-9854-A19834FC1382}" type="slidenum">
              <a:rPr lang="pt-BR" smtClean="0"/>
              <a:pPr eaLnBrk="1" hangingPunct="1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0371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84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A664948-5E78-41DD-B927-65E3205C25C8}" type="slidenum">
              <a:rPr lang="pt-BR" smtClean="0"/>
              <a:pPr eaLnBrk="1" hangingPunct="1"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390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94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FA12B4-6AA8-4458-B137-BD41309F942A}" type="slidenum">
              <a:rPr lang="pt-BR" smtClean="0"/>
              <a:pPr eaLnBrk="1" hangingPunct="1"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614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F32B8D9-8F82-4283-BB32-826B38A6B8C3}" type="slidenum">
              <a:rPr lang="pt-BR" smtClean="0"/>
              <a:pPr eaLnBrk="1" hangingPunct="1"/>
              <a:t>155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715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370046F-B307-4BB5-A30C-8D7EEA37DB8C}" type="slidenum">
              <a:rPr lang="pt-BR" smtClean="0"/>
              <a:pPr eaLnBrk="1" hangingPunct="1"/>
              <a:t>156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71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00125" y="774700"/>
            <a:ext cx="5099050" cy="3824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225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043" tIns="49521" rIns="99043" bIns="49521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804725" indent="-30951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238039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733256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228471" indent="-2476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723686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218901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714118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4209334" indent="-24760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22D7459-1FF0-4CF3-8389-CDEEABBB15A0}" type="slidenum">
              <a:rPr lang="pt-BR" smtClean="0"/>
              <a:pPr eaLnBrk="1" hangingPunct="1"/>
              <a:t>157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509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solidFill>
            <a:srgbClr val="FFFFFF"/>
          </a:solidFill>
          <a:ln/>
        </p:spPr>
      </p:sp>
      <p:sp>
        <p:nvSpPr>
          <p:cNvPr id="194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5903" y="4860656"/>
            <a:ext cx="5207509" cy="4606489"/>
          </a:xfrm>
          <a:noFill/>
          <a:ln/>
        </p:spPr>
        <p:txBody>
          <a:bodyPr wrap="none" lIns="91421" tIns="45711" rIns="91421" bIns="45711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212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5141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0451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4467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021088" y="9721304"/>
            <a:ext cx="3076672" cy="51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617" tIns="40308" rIns="80617" bIns="40308"/>
          <a:lstStyle>
            <a:lvl1pPr defTabSz="989570"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655047" indent="-251941" defTabSz="989570"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007765" indent="-201553" defTabSz="989570"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410871" indent="-201553" defTabSz="989570"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1813977" indent="-201553" defTabSz="989570"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217083" indent="-201553" defTabSz="98957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620189" indent="-201553" defTabSz="98957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023294" indent="-201553" defTabSz="98957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426401" indent="-201553" defTabSz="989570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0F2F25F-3788-4E8C-A1AB-3D513ADD7364}" type="slidenum">
              <a:rPr lang="pt-BR" altLang="pt-BR">
                <a:solidFill>
                  <a:srgbClr val="000000"/>
                </a:solidFill>
              </a:rPr>
              <a:pPr algn="ctr" eaLnBrk="1" hangingPunct="1"/>
              <a:t>163</a:t>
            </a:fld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4888" y="774700"/>
            <a:ext cx="5091112" cy="3819525"/>
          </a:xfrm>
          <a:ln cap="flat"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2149" y="4877768"/>
            <a:ext cx="5144219" cy="40485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35" tIns="46880" rIns="95435" bIns="46880"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808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solidFill>
            <a:srgbClr val="FFFFFF"/>
          </a:solidFill>
          <a:ln/>
        </p:spPr>
      </p:sp>
      <p:sp>
        <p:nvSpPr>
          <p:cNvPr id="1966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5903" y="4860656"/>
            <a:ext cx="5207509" cy="4606489"/>
          </a:xfrm>
          <a:noFill/>
          <a:ln/>
        </p:spPr>
        <p:txBody>
          <a:bodyPr wrap="none" lIns="91421" tIns="45711" rIns="91421" bIns="45711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93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solidFill>
            <a:srgbClr val="FFFFFF"/>
          </a:solidFill>
          <a:ln/>
        </p:spPr>
      </p:sp>
      <p:sp>
        <p:nvSpPr>
          <p:cNvPr id="19661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45903" y="4860656"/>
            <a:ext cx="5207509" cy="4606489"/>
          </a:xfrm>
          <a:noFill/>
          <a:ln/>
        </p:spPr>
        <p:txBody>
          <a:bodyPr wrap="none" lIns="91421" tIns="45711" rIns="91421" bIns="45711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09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000125" y="774700"/>
            <a:ext cx="5099050" cy="382428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736068" y="7816795"/>
            <a:ext cx="2859441" cy="411963"/>
          </a:xfrm>
          <a:prstGeom prst="rect">
            <a:avLst/>
          </a:prstGeom>
        </p:spPr>
        <p:txBody>
          <a:bodyPr lIns="80621" tIns="40310" rIns="80621" bIns="40310"/>
          <a:lstStyle/>
          <a:p>
            <a:fld id="{C77921D0-9DE7-404E-8334-6C791284AF98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739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18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74700"/>
            <a:ext cx="5099050" cy="3824288"/>
          </a:xfrm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02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 i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65" indent="0" algn="ctr">
              <a:buNone/>
              <a:defRPr/>
            </a:lvl2pPr>
            <a:lvl3pPr marL="914333" indent="0" algn="ctr">
              <a:buNone/>
              <a:defRPr/>
            </a:lvl3pPr>
            <a:lvl4pPr marL="1371498" indent="0" algn="ctr">
              <a:buNone/>
              <a:defRPr/>
            </a:lvl4pPr>
            <a:lvl5pPr marL="1828662" indent="0" algn="ctr">
              <a:buNone/>
              <a:defRPr/>
            </a:lvl5pPr>
            <a:lvl6pPr marL="2285828" indent="0" algn="ctr">
              <a:buNone/>
              <a:defRPr/>
            </a:lvl6pPr>
            <a:lvl7pPr marL="2742995" indent="0" algn="ctr">
              <a:buNone/>
              <a:defRPr/>
            </a:lvl7pPr>
            <a:lvl8pPr marL="3200160" indent="0" algn="ctr">
              <a:buNone/>
              <a:defRPr/>
            </a:lvl8pPr>
            <a:lvl9pPr marL="3657326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899888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401"/>
            </a:lvl1pPr>
            <a:lvl2pPr marL="457165" indent="0">
              <a:buNone/>
              <a:defRPr sz="1200"/>
            </a:lvl2pPr>
            <a:lvl3pPr marL="914333" indent="0">
              <a:buNone/>
              <a:defRPr sz="1001"/>
            </a:lvl3pPr>
            <a:lvl4pPr marL="1371498" indent="0">
              <a:buNone/>
              <a:defRPr sz="901"/>
            </a:lvl4pPr>
            <a:lvl5pPr marL="1828662" indent="0">
              <a:buNone/>
              <a:defRPr sz="901"/>
            </a:lvl5pPr>
            <a:lvl6pPr marL="2285828" indent="0">
              <a:buNone/>
              <a:defRPr sz="901"/>
            </a:lvl6pPr>
            <a:lvl7pPr marL="2742995" indent="0">
              <a:buNone/>
              <a:defRPr sz="901"/>
            </a:lvl7pPr>
            <a:lvl8pPr marL="3200160" indent="0">
              <a:buNone/>
              <a:defRPr sz="901"/>
            </a:lvl8pPr>
            <a:lvl9pPr marL="3657326" indent="0">
              <a:buNone/>
              <a:defRPr sz="90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007832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5" indent="0">
              <a:buNone/>
              <a:defRPr sz="2800"/>
            </a:lvl2pPr>
            <a:lvl3pPr marL="914333" indent="0">
              <a:buNone/>
              <a:defRPr sz="2401"/>
            </a:lvl3pPr>
            <a:lvl4pPr marL="1371498" indent="0">
              <a:buNone/>
              <a:defRPr sz="2000"/>
            </a:lvl4pPr>
            <a:lvl5pPr marL="1828662" indent="0">
              <a:buNone/>
              <a:defRPr sz="2000"/>
            </a:lvl5pPr>
            <a:lvl6pPr marL="2285828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1"/>
            </a:lvl1pPr>
            <a:lvl2pPr marL="457165" indent="0">
              <a:buNone/>
              <a:defRPr sz="1200"/>
            </a:lvl2pPr>
            <a:lvl3pPr marL="914333" indent="0">
              <a:buNone/>
              <a:defRPr sz="1001"/>
            </a:lvl3pPr>
            <a:lvl4pPr marL="1371498" indent="0">
              <a:buNone/>
              <a:defRPr sz="901"/>
            </a:lvl4pPr>
            <a:lvl5pPr marL="1828662" indent="0">
              <a:buNone/>
              <a:defRPr sz="901"/>
            </a:lvl5pPr>
            <a:lvl6pPr marL="2285828" indent="0">
              <a:buNone/>
              <a:defRPr sz="901"/>
            </a:lvl6pPr>
            <a:lvl7pPr marL="2742995" indent="0">
              <a:buNone/>
              <a:defRPr sz="901"/>
            </a:lvl7pPr>
            <a:lvl8pPr marL="3200160" indent="0">
              <a:buNone/>
              <a:defRPr sz="901"/>
            </a:lvl8pPr>
            <a:lvl9pPr marL="3657326" indent="0">
              <a:buNone/>
              <a:defRPr sz="90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5752858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3906677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3642874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e clip-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990600" y="1981200"/>
            <a:ext cx="3505200" cy="41148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lip-art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505200" cy="41148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0154502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052736"/>
            <a:ext cx="8280920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92015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1052736"/>
            <a:ext cx="8352928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41164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88344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1052736"/>
            <a:ext cx="8352928" cy="53285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81680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557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8235732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980730"/>
            <a:ext cx="8352928" cy="5544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84688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80728"/>
            <a:ext cx="8424936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90960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6865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41722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66072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08721"/>
            <a:ext cx="8424936" cy="5544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70833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1052737"/>
            <a:ext cx="8352928" cy="52565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857579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80728"/>
            <a:ext cx="8424936" cy="54006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9763319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980728"/>
            <a:ext cx="8280920" cy="54006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01556048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052737"/>
            <a:ext cx="8424936" cy="5256584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199197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095054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8261260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2174747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990605" y="1371605"/>
            <a:ext cx="7161213" cy="4722813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4532369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130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3392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13086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2980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95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023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3928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90169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8909098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5936" y="2708920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185012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563892" y="2708928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NOME DO CURSO</a:t>
            </a:r>
          </a:p>
        </p:txBody>
      </p:sp>
    </p:spTree>
    <p:extLst>
      <p:ext uri="{BB962C8B-B14F-4D97-AF65-F5344CB8AC3E}">
        <p14:creationId xmlns:p14="http://schemas.microsoft.com/office/powerpoint/2010/main" val="1519441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3563892" y="2708928"/>
            <a:ext cx="3529012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Nome Da Disciplina</a:t>
            </a:r>
          </a:p>
        </p:txBody>
      </p:sp>
    </p:spTree>
    <p:extLst>
      <p:ext uri="{BB962C8B-B14F-4D97-AF65-F5344CB8AC3E}">
        <p14:creationId xmlns:p14="http://schemas.microsoft.com/office/powerpoint/2010/main" val="4022174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96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361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70031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9659585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674413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4616183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2227900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1" b="1" i="0" cap="all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9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5" indent="0">
              <a:buNone/>
              <a:defRPr sz="1801"/>
            </a:lvl2pPr>
            <a:lvl3pPr marL="914333" indent="0">
              <a:buNone/>
              <a:defRPr sz="1600"/>
            </a:lvl3pPr>
            <a:lvl4pPr marL="1371498" indent="0">
              <a:buNone/>
              <a:defRPr sz="1401"/>
            </a:lvl4pPr>
            <a:lvl5pPr marL="1828662" indent="0">
              <a:buNone/>
              <a:defRPr sz="1401"/>
            </a:lvl5pPr>
            <a:lvl6pPr marL="2285828" indent="0">
              <a:buNone/>
              <a:defRPr sz="1401"/>
            </a:lvl6pPr>
            <a:lvl7pPr marL="2742995" indent="0">
              <a:buNone/>
              <a:defRPr sz="1401"/>
            </a:lvl7pPr>
            <a:lvl8pPr marL="3200160" indent="0">
              <a:buNone/>
              <a:defRPr sz="1401"/>
            </a:lvl8pPr>
            <a:lvl9pPr marL="3657326" indent="0">
              <a:buNone/>
              <a:defRPr sz="140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5006766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6965254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90600" y="1371600"/>
            <a:ext cx="3503613" cy="4722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371600"/>
            <a:ext cx="3505200" cy="4722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54858759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4531534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990600" y="1371600"/>
            <a:ext cx="7161213" cy="4722813"/>
          </a:xfr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9185261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5192337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9866756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645685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4672532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75162151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8518465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6241689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3643693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11074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420908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841255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095089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676422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688726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026400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781331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573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65" indent="0">
              <a:buNone/>
              <a:defRPr sz="2000" b="1"/>
            </a:lvl2pPr>
            <a:lvl3pPr marL="914333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2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65" indent="0">
              <a:buNone/>
              <a:defRPr sz="2000" b="1"/>
            </a:lvl2pPr>
            <a:lvl3pPr marL="914333" indent="0">
              <a:buNone/>
              <a:defRPr sz="1801" b="1"/>
            </a:lvl3pPr>
            <a:lvl4pPr marL="1371498" indent="0">
              <a:buNone/>
              <a:defRPr sz="1600" b="1"/>
            </a:lvl4pPr>
            <a:lvl5pPr marL="1828662" indent="0">
              <a:buNone/>
              <a:defRPr sz="1600" b="1"/>
            </a:lvl5pPr>
            <a:lvl6pPr marL="2285828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1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9335173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3669159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72992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1052736"/>
            <a:ext cx="8352928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063582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50855628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3874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07432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9089155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2875426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590074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154211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8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6239490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4917374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90601" y="1371602"/>
            <a:ext cx="3503613" cy="47228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6613" y="1371602"/>
            <a:ext cx="3505200" cy="472281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52513943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3800302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990601" y="1371602"/>
            <a:ext cx="7161213" cy="4722813"/>
          </a:xfr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6345321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24194573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993140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82830558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68189911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7632395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"/>
            <a:ext cx="7770813" cy="8366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9638573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74790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10135592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1217408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541349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776492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3316717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883662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148671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09941730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277803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8" y="1052736"/>
            <a:ext cx="8352928" cy="54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260650"/>
            <a:ext cx="7200800" cy="418058"/>
          </a:xfrm>
          <a:prstGeom prst="rect">
            <a:avLst/>
          </a:prstGeom>
        </p:spPr>
        <p:txBody>
          <a:bodyPr anchor="ctr"/>
          <a:lstStyle>
            <a:lvl1pPr algn="l">
              <a:defRPr sz="2100" i="0">
                <a:solidFill>
                  <a:schemeClr val="bg2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426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jp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image" Target="../media/image9.jpg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image" Target="../media/image1.jpeg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8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image" Target="../media/image9.jp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536" y="1124744"/>
            <a:ext cx="828092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dirty="0"/>
              <a:t>Body Text</a:t>
            </a:r>
          </a:p>
          <a:p>
            <a:pPr lvl="1"/>
            <a:r>
              <a:rPr lang="en-US" altLang="pt-BR" dirty="0"/>
              <a:t>Second Level</a:t>
            </a:r>
          </a:p>
          <a:p>
            <a:pPr lvl="2"/>
            <a:r>
              <a:rPr lang="en-US" altLang="pt-BR" dirty="0"/>
              <a:t>Third Level</a:t>
            </a:r>
          </a:p>
          <a:p>
            <a:pPr lvl="3"/>
            <a:r>
              <a:rPr lang="en-US" altLang="pt-BR" dirty="0"/>
              <a:t>Fourth Level</a:t>
            </a:r>
          </a:p>
          <a:p>
            <a:pPr lvl="4"/>
            <a:r>
              <a:rPr lang="en-US" altLang="pt-BR" dirty="0"/>
              <a:t>Fifth Level</a:t>
            </a:r>
          </a:p>
        </p:txBody>
      </p:sp>
      <p:pic>
        <p:nvPicPr>
          <p:cNvPr id="9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"/>
            <a:ext cx="9144000" cy="6854663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1" r:id="rId20"/>
    <p:sldLayoutId id="2147483902" r:id="rId21"/>
    <p:sldLayoutId id="2147483903" r:id="rId22"/>
    <p:sldLayoutId id="2147483904" r:id="rId23"/>
    <p:sldLayoutId id="2147483905" r:id="rId24"/>
    <p:sldLayoutId id="2147483906" r:id="rId25"/>
    <p:sldLayoutId id="2147483907" r:id="rId26"/>
    <p:sldLayoutId id="2147483909" r:id="rId27"/>
    <p:sldLayoutId id="2147483910" r:id="rId28"/>
    <p:sldLayoutId id="2147483911" r:id="rId29"/>
    <p:sldLayoutId id="2147483915" r:id="rId30"/>
    <p:sldLayoutId id="2147483925" r:id="rId31"/>
    <p:sldLayoutId id="2147483926" r:id="rId32"/>
  </p:sldLayoutIdLst>
  <p:transition/>
  <p:txStyles>
    <p:titleStyle>
      <a:lvl1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2pPr>
      <a:lvl3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3pPr>
      <a:lvl4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4pPr>
      <a:lvl5pPr algn="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5pPr>
      <a:lvl6pPr marL="457165" algn="r" rtl="0" fontAlgn="base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6pPr>
      <a:lvl7pPr marL="914333" algn="r" rtl="0" fontAlgn="base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7pPr>
      <a:lvl8pPr marL="1371498" algn="r" rtl="0" fontAlgn="base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8pPr>
      <a:lvl9pPr marL="1828662" algn="r" rtl="0" fontAlgn="base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9pPr>
    </p:titleStyle>
    <p:bodyStyle>
      <a:lvl1pPr marL="285730" indent="-28573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401" b="0" i="0">
          <a:solidFill>
            <a:srgbClr val="000000"/>
          </a:solidFill>
          <a:latin typeface="+mn-lt"/>
          <a:ea typeface="+mn-ea"/>
          <a:cs typeface="+mn-cs"/>
        </a:defRPr>
      </a:lvl1pPr>
      <a:lvl2pPr marL="685748" indent="-22858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 b="0" i="0">
          <a:solidFill>
            <a:srgbClr val="000000"/>
          </a:solidFill>
          <a:latin typeface="+mn-lt"/>
        </a:defRPr>
      </a:lvl2pPr>
      <a:lvl3pPr marL="1142917" indent="-22858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 b="0" i="0">
          <a:solidFill>
            <a:srgbClr val="000000"/>
          </a:solidFill>
          <a:latin typeface="+mn-lt"/>
        </a:defRPr>
      </a:lvl3pPr>
      <a:lvl4pPr marL="1542936" indent="-1714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1401" b="0" i="0">
          <a:solidFill>
            <a:srgbClr val="000000"/>
          </a:solidFill>
          <a:latin typeface="+mn-lt"/>
        </a:defRPr>
      </a:lvl4pPr>
      <a:lvl5pPr marL="2000101" indent="-17143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1" b="0" i="0">
          <a:solidFill>
            <a:srgbClr val="000000"/>
          </a:solidFill>
          <a:latin typeface="+mn-lt"/>
        </a:defRPr>
      </a:lvl5pPr>
      <a:lvl6pPr marL="2457265" indent="-171438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1" b="1" i="1">
          <a:solidFill>
            <a:srgbClr val="000000"/>
          </a:solidFill>
          <a:latin typeface="+mn-lt"/>
        </a:defRPr>
      </a:lvl6pPr>
      <a:lvl7pPr marL="2914432" indent="-171438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1" b="1" i="1">
          <a:solidFill>
            <a:srgbClr val="000000"/>
          </a:solidFill>
          <a:latin typeface="+mn-lt"/>
        </a:defRPr>
      </a:lvl7pPr>
      <a:lvl8pPr marL="3371598" indent="-171438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1" b="1" i="1">
          <a:solidFill>
            <a:srgbClr val="000000"/>
          </a:solidFill>
          <a:latin typeface="+mn-lt"/>
        </a:defRPr>
      </a:lvl8pPr>
      <a:lvl9pPr marL="3828763" indent="-171438" algn="l" rtl="0" fontAlgn="base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1" b="1" i="1"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2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3075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08D2DB2-93A8-45BA-A5B7-D516F6D061AA}" type="datetimeFigureOut">
              <a:rPr lang="pt-BR"/>
              <a:pPr>
                <a:defRPr/>
              </a:pPr>
              <a:t>06/08/2020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6BAC6F-0A81-433B-9748-77CB9AD7AAE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pic>
        <p:nvPicPr>
          <p:cNvPr id="3079" name="Picture 2" descr="C:\Users\cl0817\Desktop\CoringasLogos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Imagem 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Imagem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2275"/>
            <a:ext cx="9161463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95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6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767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</p:sldLayoutIdLst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30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4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4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9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2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6C788-5E8D-4BC6-8696-87A65265FAEC}" type="datetimeFigureOut">
              <a:rPr lang="pt-BR" smtClean="0"/>
              <a:pPr/>
              <a:t>06/08/2020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AC3C-198E-45D3-AE37-6F309C142D7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194" name="Picture 2" descr="C:\Users\cl0817\Desktop\DireitosAutorais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1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795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30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1" indent="-228584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4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9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8" indent="-228584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6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2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8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869CE-5420-47A5-A265-6579D117C29A}" type="datetimeFigureOut">
              <a:rPr lang="pt-BR" smtClean="0"/>
              <a:pPr/>
              <a:t>06/08/2020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1C545-BEB5-47F3-86F6-9FA19AED366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869CE-5420-47A5-A265-6579D117C29A}" type="datetimeFigureOut">
              <a:rPr lang="pt-BR" smtClean="0"/>
              <a:pPr/>
              <a:t>06/08/2020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1C545-BEB5-47F3-86F6-9FA19AED366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C:\Users\cl0817\Desktop\MioloBranco.jpg"/>
          <p:cNvPicPr>
            <a:picLocks noChangeAspect="1" noChangeArrowheads="1"/>
          </p:cNvPicPr>
          <p:nvPr userDrawn="1"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Imagem 6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7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&amp;ehk=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&amp;ehk=sPIkZTtzCx"/><Relationship Id="rId7" Type="http://schemas.openxmlformats.org/officeDocument/2006/relationships/image" Target="../media/image26.jpeg"/><Relationship Id="rId2" Type="http://schemas.openxmlformats.org/officeDocument/2006/relationships/image" Target="../media/image21.jpg&amp;ehk=tx9lfAiEAqiIaePqNOYYEg&amp;r=0&amp;pid=OfficeInsert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5.jpg&amp;ehk=R7XKJobLFCbWsAKVSoSLxg&amp;r=0&amp;pid=OfficeInsert"/><Relationship Id="rId5" Type="http://schemas.openxmlformats.org/officeDocument/2006/relationships/image" Target="../media/image24.jpg&amp;ehk=7at"/><Relationship Id="rId4" Type="http://schemas.openxmlformats.org/officeDocument/2006/relationships/image" Target="../media/image23.jpg&amp;ehk=IEsTTMdnvo1aHx0cWCwU4A&amp;r=0&amp;pid=OfficeInsert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.bin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emf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wmf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cnaveia.com.br/versiculo/versiculo-dia-melhor-e-ir-onde-ha-luto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6.xml"/><Relationship Id="rId4" Type="http://schemas.openxmlformats.org/officeDocument/2006/relationships/hyperlink" Target="https://creativecommons.org/licenses/by-nc/3.0/" TargetMode="Externa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prof.marini@uol.com.br" TargetMode="Externa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&amp;ehk=DyObXofId6yudN"/><Relationship Id="rId2" Type="http://schemas.openxmlformats.org/officeDocument/2006/relationships/image" Target="../media/image12.png&amp;ehk=0VuMJMTtSbNLfsrqiw2NqA&amp;r=0&amp;pid=OfficeInsert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5.jpg&amp;ehk=Hve8I6xpz21uu"/><Relationship Id="rId4" Type="http://schemas.openxmlformats.org/officeDocument/2006/relationships/image" Target="../media/image14.jpg&amp;ehk=vhTQ7E2kOl44nNgFTxe0yg&amp;r=0&amp;pid=OfficeInsert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Exercicio%20-%20fluxo%20de%20caixa.docx" TargetMode="External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&amp;ehk=sZtJRqS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8.jpg&amp;ehk=YRevWF5S6d"/><Relationship Id="rId4" Type="http://schemas.openxmlformats.org/officeDocument/2006/relationships/image" Target="../media/image17.jpg&amp;ehk=T6fmOyCw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pt-BR" dirty="0"/>
          </a:p>
          <a:p>
            <a:r>
              <a:rPr lang="pt-BR" dirty="0"/>
              <a:t>MBA em Arquitetura de Soluções – (ASO)</a:t>
            </a:r>
            <a:endParaRPr lang="pt-BR" altLang="pt-BR" dirty="0"/>
          </a:p>
          <a:p>
            <a:endParaRPr lang="pt-BR" altLang="pt-BR" sz="1600" b="0" dirty="0"/>
          </a:p>
        </p:txBody>
      </p:sp>
    </p:spTree>
    <p:extLst>
      <p:ext uri="{BB962C8B-B14F-4D97-AF65-F5344CB8AC3E}">
        <p14:creationId xmlns:p14="http://schemas.microsoft.com/office/powerpoint/2010/main" val="3831508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323528" y="1721285"/>
            <a:ext cx="4572000" cy="39682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Defender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melhor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os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projetos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-34290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Preparar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-se para outros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saltos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na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carreira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profissional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46966" y="165188"/>
            <a:ext cx="5256584" cy="82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Importância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Disciplina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Desenvolvimento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Profissional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50552"/>
            <a:ext cx="3766914" cy="187220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77072"/>
            <a:ext cx="378576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7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Valor do Dinheiro no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/>
          </a:bodyPr>
          <a:lstStyle/>
          <a:p>
            <a:r>
              <a:rPr lang="pt-PT" dirty="0"/>
              <a:t>Legenda</a:t>
            </a:r>
            <a:endParaRPr lang="pt-BR" sz="3600" dirty="0"/>
          </a:p>
          <a:p>
            <a:pPr marL="0" indent="0">
              <a:buNone/>
            </a:pPr>
            <a:endParaRPr lang="pt-BR" sz="3600" dirty="0"/>
          </a:p>
          <a:p>
            <a:r>
              <a:rPr lang="pt-PT" sz="2400" dirty="0"/>
              <a:t>Inglês				Português</a:t>
            </a:r>
            <a:endParaRPr lang="pt-BR" sz="2400" dirty="0"/>
          </a:p>
          <a:p>
            <a:r>
              <a:rPr lang="pt-PT" sz="2400" dirty="0"/>
              <a:t>FV = Future Value 			VF = Valor Futuro</a:t>
            </a:r>
            <a:endParaRPr lang="pt-BR" sz="2400" dirty="0"/>
          </a:p>
          <a:p>
            <a:r>
              <a:rPr lang="pt-PT" sz="2400" dirty="0"/>
              <a:t>PV = Presente Value			VP = Valor Presente</a:t>
            </a:r>
            <a:endParaRPr lang="pt-BR" sz="2400" dirty="0"/>
          </a:p>
          <a:p>
            <a:r>
              <a:rPr lang="pt-PT" sz="2400" dirty="0"/>
              <a:t>NPV = Net Present Value		VPL = Valore Presente Líquido</a:t>
            </a:r>
            <a:endParaRPr lang="pt-BR" sz="2400" dirty="0"/>
          </a:p>
          <a:p>
            <a:r>
              <a:rPr lang="pt-PT" sz="2400" dirty="0"/>
              <a:t>IRR = Internal Rate of Return		TIR = Taxa Interna de Retorno</a:t>
            </a:r>
            <a:endParaRPr lang="pt-BR" sz="2400" dirty="0"/>
          </a:p>
          <a:p>
            <a:r>
              <a:rPr lang="pt-PT" sz="2200" dirty="0"/>
              <a:t>ROI – Return on Investiment		</a:t>
            </a:r>
            <a:r>
              <a:rPr lang="pt-PT" sz="1900" dirty="0"/>
              <a:t>ROI – Retorno sobre o Investimento</a:t>
            </a:r>
            <a:endParaRPr lang="pt-BR" sz="1900" dirty="0"/>
          </a:p>
          <a:p>
            <a:r>
              <a:rPr lang="pt-PT" sz="2400" dirty="0"/>
              <a:t>n = Time				n = Tempo</a:t>
            </a:r>
            <a:endParaRPr lang="pt-BR" sz="2400" dirty="0"/>
          </a:p>
          <a:p>
            <a:r>
              <a:rPr lang="pt-PT" sz="2400" dirty="0"/>
              <a:t>i = Rate	</a:t>
            </a:r>
            <a:r>
              <a:rPr lang="pt-BR" sz="2400" dirty="0"/>
              <a:t>			i = Taxa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1554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4"/>
          <p:cNvSpPr txBox="1">
            <a:spLocks noChangeArrowheads="1"/>
          </p:cNvSpPr>
          <p:nvPr/>
        </p:nvSpPr>
        <p:spPr bwMode="auto">
          <a:xfrm>
            <a:off x="457200" y="1079500"/>
            <a:ext cx="83820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              REGIMES  DE  CAPITALIZAÇÃO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1 - SIMPLES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:a taxa de juros incide sobre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Capital investido 		  (Principal) no final de cada período</a:t>
            </a: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2 - COMPOSTO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:a taxa de juros incide sobre o Montante do     	              Principal mais Juros no final de cada período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		     Exemplo: P = R$ 1.000    n = 4 anos    i = 10%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aa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          </a:t>
            </a:r>
          </a:p>
        </p:txBody>
      </p:sp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508000" y="142875"/>
            <a:ext cx="7207272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Princípios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Matemática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Financeira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22564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447800" y="373063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Gothic" pitchFamily="49" charset="-128"/>
              <a:cs typeface="+mn-cs"/>
            </a:endParaRP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381000" y="0"/>
            <a:ext cx="815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MS Gothic" pitchFamily="49" charset="-128"/>
              <a:cs typeface="+mn-cs"/>
            </a:endParaRPr>
          </a:p>
        </p:txBody>
      </p:sp>
      <p:sp>
        <p:nvSpPr>
          <p:cNvPr id="65540" name="Text Box 6"/>
          <p:cNvSpPr txBox="1">
            <a:spLocks noChangeArrowheads="1"/>
          </p:cNvSpPr>
          <p:nvPr/>
        </p:nvSpPr>
        <p:spPr bwMode="auto">
          <a:xfrm>
            <a:off x="839788" y="981075"/>
            <a:ext cx="7085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           </a:t>
            </a: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REGIME DE JUROS SIMPLES    -   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J = P.i.n</a:t>
            </a:r>
          </a:p>
        </p:txBody>
      </p:sp>
      <p:sp>
        <p:nvSpPr>
          <p:cNvPr id="65541" name="Text Box 7"/>
          <p:cNvSpPr txBox="1">
            <a:spLocks noChangeArrowheads="1"/>
          </p:cNvSpPr>
          <p:nvPr/>
        </p:nvSpPr>
        <p:spPr bwMode="auto">
          <a:xfrm>
            <a:off x="304800" y="1752600"/>
            <a:ext cx="8382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Período		  Saldo Inicial                   Juros (Pxi)          Saldo Final(*)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		</a:t>
            </a:r>
          </a:p>
        </p:txBody>
      </p:sp>
      <p:sp>
        <p:nvSpPr>
          <p:cNvPr id="65542" name="Text Box 8"/>
          <p:cNvSpPr txBox="1">
            <a:spLocks noChangeArrowheads="1"/>
          </p:cNvSpPr>
          <p:nvPr/>
        </p:nvSpPr>
        <p:spPr bwMode="auto">
          <a:xfrm>
            <a:off x="1828800" y="213360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(Principal = P)</a:t>
            </a:r>
          </a:p>
        </p:txBody>
      </p:sp>
      <p:sp>
        <p:nvSpPr>
          <p:cNvPr id="65543" name="Text Box 9"/>
          <p:cNvSpPr txBox="1">
            <a:spLocks noChangeArrowheads="1"/>
          </p:cNvSpPr>
          <p:nvPr/>
        </p:nvSpPr>
        <p:spPr bwMode="auto">
          <a:xfrm>
            <a:off x="6781800" y="21336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(Montante=M)</a:t>
            </a:r>
          </a:p>
        </p:txBody>
      </p:sp>
      <p:sp>
        <p:nvSpPr>
          <p:cNvPr id="65544" name="Text Box 10"/>
          <p:cNvSpPr txBox="1">
            <a:spLocks noChangeArrowheads="1"/>
          </p:cNvSpPr>
          <p:nvPr/>
        </p:nvSpPr>
        <p:spPr bwMode="auto">
          <a:xfrm>
            <a:off x="304800" y="2590800"/>
            <a:ext cx="8534400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O								1.000,00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1		1.000,00		100,00 			1.100,00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2		1.000,00		100,00 			1.200,00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3		1.000,00    		100,00 			1.300,00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</a:t>
            </a:r>
            <a:r>
              <a:rPr kumimoji="0" lang="pt-BR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4		1.000,00    		100,00 			1.400,00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(*) Os juros são lineares e não são Capitalizados, isto é, não são somados ao Saldo Inicial (P), no início do novo período.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</p:txBody>
      </p:sp>
      <p:sp>
        <p:nvSpPr>
          <p:cNvPr id="65545" name="Rectangle 11"/>
          <p:cNvSpPr>
            <a:spLocks noChangeArrowheads="1"/>
          </p:cNvSpPr>
          <p:nvPr/>
        </p:nvSpPr>
        <p:spPr bwMode="auto">
          <a:xfrm>
            <a:off x="508000" y="142875"/>
            <a:ext cx="67945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Princípios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Matemática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Financeira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25561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6"/>
          <p:cNvSpPr txBox="1">
            <a:spLocks noChangeArrowheads="1"/>
          </p:cNvSpPr>
          <p:nvPr/>
        </p:nvSpPr>
        <p:spPr bwMode="auto">
          <a:xfrm>
            <a:off x="708025" y="965200"/>
            <a:ext cx="8016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             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REGIME DE JUROS COMPOSTOS    -   </a:t>
            </a: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FV = PV (1+i)</a:t>
            </a:r>
          </a:p>
        </p:txBody>
      </p:sp>
      <p:sp>
        <p:nvSpPr>
          <p:cNvPr id="66563" name="Rectangle 7"/>
          <p:cNvSpPr>
            <a:spLocks noChangeArrowheads="1"/>
          </p:cNvSpPr>
          <p:nvPr/>
        </p:nvSpPr>
        <p:spPr bwMode="auto">
          <a:xfrm>
            <a:off x="508000" y="142875"/>
            <a:ext cx="67945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Princípios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Matemática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Financeira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6564" name="Text Box 8"/>
          <p:cNvSpPr txBox="1">
            <a:spLocks noChangeArrowheads="1"/>
          </p:cNvSpPr>
          <p:nvPr/>
        </p:nvSpPr>
        <p:spPr bwMode="auto">
          <a:xfrm>
            <a:off x="7962900" y="808038"/>
            <a:ext cx="860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n</a:t>
            </a:r>
          </a:p>
        </p:txBody>
      </p:sp>
      <p:graphicFrame>
        <p:nvGraphicFramePr>
          <p:cNvPr id="589456" name="Group 6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1182"/>
              </p:ext>
            </p:extLst>
          </p:nvPr>
        </p:nvGraphicFramePr>
        <p:xfrm>
          <a:off x="944562" y="1562875"/>
          <a:ext cx="7254875" cy="4451352"/>
        </p:xfrm>
        <a:graphic>
          <a:graphicData uri="http://schemas.openxmlformats.org/drawingml/2006/table">
            <a:tbl>
              <a:tblPr/>
              <a:tblGrid>
                <a:gridCol w="149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Período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Saldo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Juros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Saldo Final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pt-BR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(PV)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( i)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(FV)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pt-BR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pt-BR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10%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pt-BR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0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1.000,00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    -  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1.000,00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1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1.000,00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100,00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1.100,00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2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1.100,00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110,00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1.210,00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3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1.210,00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121,00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1.331,00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r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4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1.331,00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133,10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     1.464,10 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0" fontAlgn="b" latinLnBrk="0" hangingPunct="0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FF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GB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MS Gothic" pitchFamily="49" charset="-128"/>
                          <a:cs typeface="Arial" charset="0"/>
                        </a:rPr>
                        <a:t> </a:t>
                      </a:r>
                      <a:endParaRPr kumimoji="0" lang="en-GB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49189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495300" y="165100"/>
            <a:ext cx="779303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Valor Presente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685800" y="762000"/>
            <a:ext cx="7772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Conceito : 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Quando conhecemos um fluxo de caixa que ocorrerá no futuro, trazemos o mesmo a valor presente para sabermos quanto ele vale na data atual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Exercício 1: 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7588" name="Line 4"/>
          <p:cNvSpPr>
            <a:spLocks noChangeShapeType="1"/>
          </p:cNvSpPr>
          <p:nvPr/>
        </p:nvSpPr>
        <p:spPr bwMode="auto">
          <a:xfrm>
            <a:off x="1066800" y="52070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14400" y="52070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4343400" y="5283200"/>
            <a:ext cx="914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Tempo em anos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914400" y="49022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0</a:t>
            </a: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1143000" y="5283200"/>
            <a:ext cx="3200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1      2       3      4       5      6       7	</a:t>
            </a:r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533400" y="5892800"/>
            <a:ext cx="1219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PV</a:t>
            </a:r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 flipV="1">
            <a:off x="1295400" y="39116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990600" y="34544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$300</a:t>
            </a:r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762000" y="27686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Representação Gráfica</a:t>
            </a:r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2743200" y="1803400"/>
            <a:ext cx="6172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Sabe-se que a taxa de juros é 10% ao ano, quanto vale hoje $300 vencendo em um ano? Em outras palavras, qual é o valor presente de $300 a vencer em 1 ano ?</a:t>
            </a:r>
          </a:p>
        </p:txBody>
      </p:sp>
      <p:graphicFrame>
        <p:nvGraphicFramePr>
          <p:cNvPr id="67598" name="Object 14"/>
          <p:cNvGraphicFramePr>
            <a:graphicFrameLocks noChangeAspect="1"/>
          </p:cNvGraphicFramePr>
          <p:nvPr/>
        </p:nvGraphicFramePr>
        <p:xfrm>
          <a:off x="5227638" y="3911600"/>
          <a:ext cx="33369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0" name="Equation" r:id="rId4" imgW="2108200" imgH="419100" progId="Equation.3">
                  <p:embed/>
                </p:oleObj>
              </mc:Choice>
              <mc:Fallback>
                <p:oleObj name="Equation" r:id="rId4" imgW="2108200" imgH="419100" progId="Equation.3">
                  <p:embed/>
                  <p:pic>
                    <p:nvPicPr>
                      <p:cNvPr id="6759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7638" y="3911600"/>
                        <a:ext cx="333692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9" name="Text Box 15"/>
          <p:cNvSpPr txBox="1">
            <a:spLocks noChangeArrowheads="1"/>
          </p:cNvSpPr>
          <p:nvPr/>
        </p:nvSpPr>
        <p:spPr bwMode="auto">
          <a:xfrm>
            <a:off x="4876800" y="27686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Solução:</a:t>
            </a:r>
          </a:p>
        </p:txBody>
      </p:sp>
    </p:spTree>
    <p:extLst>
      <p:ext uri="{BB962C8B-B14F-4D97-AF65-F5344CB8AC3E}">
        <p14:creationId xmlns:p14="http://schemas.microsoft.com/office/powerpoint/2010/main" val="258570281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512763" y="152400"/>
            <a:ext cx="77930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Confronto entre VF e VP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1177008" y="1055948"/>
            <a:ext cx="712879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Capacidade do poder de compra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8619" name="Text Box 11"/>
          <p:cNvSpPr txBox="1">
            <a:spLocks noChangeArrowheads="1"/>
          </p:cNvSpPr>
          <p:nvPr/>
        </p:nvSpPr>
        <p:spPr bwMode="auto">
          <a:xfrm>
            <a:off x="355838" y="3861048"/>
            <a:ext cx="8106886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Segunda hipótese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Uma vez encontrada a resposta da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Primeira hipótese (VF)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encontre qual é o novo VP presente com o mesmo prazo, 30 anos, todavia a taxa passa a ser de 1% a.m.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E7201D9-B3D6-4E62-B377-0B1BDFA7A47B}"/>
              </a:ext>
            </a:extLst>
          </p:cNvPr>
          <p:cNvSpPr txBox="1"/>
          <p:nvPr/>
        </p:nvSpPr>
        <p:spPr>
          <a:xfrm>
            <a:off x="355838" y="2184662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FF0000"/>
                </a:solidFill>
                <a:ea typeface="MS Gothic" pitchFamily="49" charset="-128"/>
              </a:rPr>
              <a:t>Primeira hipótese</a:t>
            </a:r>
            <a:r>
              <a:rPr lang="pt-BR" sz="1800" dirty="0">
                <a:solidFill>
                  <a:prstClr val="black"/>
                </a:solidFill>
                <a:ea typeface="MS Gothic" pitchFamily="49" charset="-128"/>
              </a:rPr>
              <a:t>: </a:t>
            </a:r>
            <a:r>
              <a:rPr lang="pt-BR" sz="1800" b="0" dirty="0">
                <a:solidFill>
                  <a:prstClr val="black"/>
                </a:solidFill>
                <a:ea typeface="MS Gothic" pitchFamily="49" charset="-128"/>
              </a:rPr>
              <a:t>Admita que determinada pessoa fez um único investimento em caderneta de poupança no valor de R$ 1.000 pelo prazo de 30 anos, a taxa corresponde a 0,4% a.m. Dessa forma encontre qual é o VF.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77863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/>
      <p:bldP spid="68619" grpId="0"/>
      <p:bldP spid="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</a:rPr>
              <a:t>Valor Presente Líquido (VPL)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/>
              <a:t>O VPL é considerado uma técnica sofisticada de orçamento de capital, uma vez que considera explicitamente o valor do dinheiro no tempo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/>
              <a:t>É obtido subtraindo-se o investimento inicial do projeto ou da startup, do </a:t>
            </a:r>
            <a:r>
              <a:rPr lang="pt-BR" b="1" dirty="0"/>
              <a:t>valor presente</a:t>
            </a:r>
            <a:r>
              <a:rPr lang="pt-BR" dirty="0"/>
              <a:t> de suas entradas de caixa, descontadas a uma taxa igual ao custo de capital do projeto ou da startup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/>
              <a:t>Esta técnica desconta os fluxos de caixa a uma taxa estipulada (TMA, Custo de Capital, Retorno Esperado, etc.)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8320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</a:rPr>
              <a:t>Valor Presente Líquido (VPL) – Critérios de Decisão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dirty="0"/>
              <a:t>Quando o VPL é usado para tomada de decisão de aceitação ou rejeição, os critérios considerados são os seguintes: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Se o VPL for </a:t>
            </a:r>
            <a:r>
              <a:rPr lang="pt-BR" sz="2400" b="1" dirty="0">
                <a:solidFill>
                  <a:srgbClr val="ED1651"/>
                </a:solidFill>
              </a:rPr>
              <a:t>maior que ZERO</a:t>
            </a:r>
            <a:r>
              <a:rPr lang="pt-BR" sz="2400" b="1" dirty="0"/>
              <a:t> </a:t>
            </a:r>
            <a:r>
              <a:rPr lang="pt-BR" sz="2400" dirty="0"/>
              <a:t>(positivo), então </a:t>
            </a:r>
            <a:r>
              <a:rPr lang="pt-BR" sz="2400" b="1" dirty="0">
                <a:solidFill>
                  <a:srgbClr val="ED1651"/>
                </a:solidFill>
              </a:rPr>
              <a:t>ACEITO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Se o VPL for </a:t>
            </a:r>
            <a:r>
              <a:rPr lang="pt-BR" sz="2400" b="1" dirty="0">
                <a:solidFill>
                  <a:srgbClr val="ED1651"/>
                </a:solidFill>
              </a:rPr>
              <a:t>menor que ZERO</a:t>
            </a:r>
            <a:r>
              <a:rPr lang="pt-BR" sz="2400" b="1" dirty="0"/>
              <a:t> </a:t>
            </a:r>
            <a:r>
              <a:rPr lang="pt-BR" sz="2400" dirty="0"/>
              <a:t>(negativo), então </a:t>
            </a:r>
            <a:r>
              <a:rPr lang="pt-BR" sz="2400" b="1" dirty="0">
                <a:solidFill>
                  <a:srgbClr val="ED1651"/>
                </a:solidFill>
              </a:rPr>
              <a:t>REJEITADO</a:t>
            </a:r>
            <a:r>
              <a:rPr lang="pt-BR" sz="2400" dirty="0">
                <a:solidFill>
                  <a:srgbClr val="ED1651"/>
                </a:solidFill>
              </a:rPr>
              <a:t> </a:t>
            </a:r>
            <a:endParaRPr lang="pt-BR" sz="2400" b="1" dirty="0">
              <a:solidFill>
                <a:srgbClr val="ED1651"/>
              </a:solidFill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Se o VPL for </a:t>
            </a:r>
            <a:r>
              <a:rPr lang="pt-BR" sz="2400" b="1" dirty="0">
                <a:solidFill>
                  <a:srgbClr val="ED1651"/>
                </a:solidFill>
              </a:rPr>
              <a:t>maior que ZERO</a:t>
            </a:r>
            <a:r>
              <a:rPr lang="pt-BR" sz="2400" b="1" dirty="0"/>
              <a:t> </a:t>
            </a:r>
            <a:r>
              <a:rPr lang="pt-BR" sz="2400" dirty="0"/>
              <a:t>(positivo), a startup obterá </a:t>
            </a:r>
            <a:r>
              <a:rPr lang="pt-BR" sz="2400" b="1" dirty="0"/>
              <a:t>retorno superior a seu custo de capital</a:t>
            </a:r>
            <a:r>
              <a:rPr lang="pt-BR" sz="2400" dirty="0"/>
              <a:t> e tal fato deverá aumentar o seu valor de mercado e, portanto, a riqueza de seus sócios!</a:t>
            </a:r>
            <a:endParaRPr lang="pt-BR" sz="2400" b="1" dirty="0">
              <a:solidFill>
                <a:srgbClr val="ED165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772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457200" y="76200"/>
            <a:ext cx="66865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Valor Presente Líquido</a:t>
            </a:r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571500" y="1308100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Exercício 3: 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2705100" y="1336675"/>
            <a:ext cx="5867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Sabendo que a taxa de juros é 10% ao ano, calcule o VPL do fluxo de caixa abaixo:</a:t>
            </a:r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1028700" y="39751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876300" y="39751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4305300" y="405130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Tempo (anos)</a:t>
            </a:r>
          </a:p>
        </p:txBody>
      </p:sp>
      <p:sp>
        <p:nvSpPr>
          <p:cNvPr id="69640" name="Text Box 8"/>
          <p:cNvSpPr txBox="1">
            <a:spLocks noChangeArrowheads="1"/>
          </p:cNvSpPr>
          <p:nvPr/>
        </p:nvSpPr>
        <p:spPr bwMode="auto">
          <a:xfrm>
            <a:off x="876300" y="36703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0</a:t>
            </a:r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1155576" y="4051300"/>
            <a:ext cx="3200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1      2       3      4       5      6       7	</a:t>
            </a:r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1291856" y="3975100"/>
            <a:ext cx="0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 flipV="1">
            <a:off x="1714500" y="35941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 flipV="1">
            <a:off x="2521688" y="2997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2642191" y="210185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$300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1409700" y="50419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$250</a:t>
            </a:r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1303376" y="3246782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$100</a:t>
            </a:r>
          </a:p>
        </p:txBody>
      </p:sp>
      <p:sp>
        <p:nvSpPr>
          <p:cNvPr id="69648" name="Text Box 16"/>
          <p:cNvSpPr txBox="1">
            <a:spLocks noChangeArrowheads="1"/>
          </p:cNvSpPr>
          <p:nvPr/>
        </p:nvSpPr>
        <p:spPr bwMode="auto">
          <a:xfrm>
            <a:off x="4838700" y="5041900"/>
            <a:ext cx="1066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PV =?</a:t>
            </a:r>
          </a:p>
        </p:txBody>
      </p:sp>
      <p:sp>
        <p:nvSpPr>
          <p:cNvPr id="69649" name="Line 17"/>
          <p:cNvSpPr>
            <a:spLocks noChangeShapeType="1"/>
          </p:cNvSpPr>
          <p:nvPr/>
        </p:nvSpPr>
        <p:spPr bwMode="auto">
          <a:xfrm>
            <a:off x="2946991" y="39751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2781300" y="51181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$250</a:t>
            </a:r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 flipV="1">
            <a:off x="3872023" y="26924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52" name="Line 20"/>
          <p:cNvSpPr>
            <a:spLocks noChangeShapeType="1"/>
          </p:cNvSpPr>
          <p:nvPr/>
        </p:nvSpPr>
        <p:spPr bwMode="auto">
          <a:xfrm flipV="1">
            <a:off x="2946991" y="26797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53" name="Line 21"/>
          <p:cNvSpPr>
            <a:spLocks noChangeShapeType="1"/>
          </p:cNvSpPr>
          <p:nvPr/>
        </p:nvSpPr>
        <p:spPr bwMode="auto">
          <a:xfrm>
            <a:off x="1714500" y="39751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952500" y="54991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$500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3567223" y="211455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$300</a:t>
            </a:r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2262965" y="257175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$250</a:t>
            </a:r>
          </a:p>
        </p:txBody>
      </p:sp>
      <p:sp>
        <p:nvSpPr>
          <p:cNvPr id="69657" name="Line 25"/>
          <p:cNvSpPr>
            <a:spLocks noChangeShapeType="1"/>
          </p:cNvSpPr>
          <p:nvPr/>
        </p:nvSpPr>
        <p:spPr bwMode="auto">
          <a:xfrm flipV="1">
            <a:off x="2123728" y="33655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1785384" y="3048001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$150</a:t>
            </a: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 flipV="1">
            <a:off x="3390900" y="29845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3067494" y="25908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$250</a:t>
            </a:r>
          </a:p>
        </p:txBody>
      </p:sp>
    </p:spTree>
    <p:extLst>
      <p:ext uri="{BB962C8B-B14F-4D97-AF65-F5344CB8AC3E}">
        <p14:creationId xmlns:p14="http://schemas.microsoft.com/office/powerpoint/2010/main" val="4101386052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WACC do inglês 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Capital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b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b="1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O que é:</a:t>
            </a: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 A Taxa de Desconto é o custo de capital utilizado em uma análise de retorno. Ela pode ser calculada de várias formas diferentes, por não se tratar de uma ciência exata. Uma das formas mais conhecidas é o </a:t>
            </a:r>
            <a:r>
              <a:rPr lang="pt-BR" b="1" dirty="0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WACC</a:t>
            </a: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 do inglês </a:t>
            </a:r>
            <a:r>
              <a:rPr lang="pt-BR" b="1" dirty="0" err="1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pt-BR" b="1" dirty="0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pt-BR" b="1" dirty="0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 Capital </a:t>
            </a:r>
            <a:r>
              <a:rPr lang="pt-BR" b="1" dirty="0" err="1">
                <a:solidFill>
                  <a:srgbClr val="FF000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pt-BR" i="1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b="1" i="1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Custo Médio Ponderado do Capital</a:t>
            </a:r>
            <a:r>
              <a:rPr lang="pt-BR" b="1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b="1" i="1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Essa taxa indica o nível de atratividade mínima do investimento, ou seja, ele é o retorno que você esperaria ter em outros investimentos mais seguros que o atual.</a:t>
            </a:r>
            <a:endParaRPr lang="pt-BR" dirty="0">
              <a:latin typeface="Square721 B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6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6"/>
          <p:cNvSpPr txBox="1">
            <a:spLocks/>
          </p:cNvSpPr>
          <p:nvPr/>
        </p:nvSpPr>
        <p:spPr bwMode="auto">
          <a:xfrm>
            <a:off x="363771" y="5979801"/>
            <a:ext cx="3943641" cy="5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Praticar o conhecimento</a:t>
            </a:r>
          </a:p>
        </p:txBody>
      </p:sp>
      <p:sp>
        <p:nvSpPr>
          <p:cNvPr id="5" name="Retângulo 4"/>
          <p:cNvSpPr/>
          <p:nvPr/>
        </p:nvSpPr>
        <p:spPr>
          <a:xfrm>
            <a:off x="2771800" y="1696266"/>
            <a:ext cx="2918476" cy="377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Apresentação dos conceitos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441848" y="3596880"/>
            <a:ext cx="4054078" cy="3774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771800" y="3036542"/>
            <a:ext cx="6264696" cy="629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Discussão em grupo para compreensão dos conceitos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5495926" y="3905908"/>
            <a:ext cx="3775398" cy="54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Apresentação de exemplos </a:t>
            </a:r>
          </a:p>
        </p:txBody>
      </p:sp>
      <p:sp>
        <p:nvSpPr>
          <p:cNvPr id="14" name="Título 5"/>
          <p:cNvSpPr txBox="1">
            <a:spLocks/>
          </p:cNvSpPr>
          <p:nvPr/>
        </p:nvSpPr>
        <p:spPr bwMode="auto">
          <a:xfrm>
            <a:off x="763711" y="82325"/>
            <a:ext cx="8229601" cy="7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itchFamily="18" charset="0"/>
              </a:rPr>
              <a:t>Metodologia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itchFamily="18" charset="0"/>
            </a:endParaRPr>
          </a:p>
        </p:txBody>
      </p:sp>
      <p:pic>
        <p:nvPicPr>
          <p:cNvPr id="25" name="Imagem 24" descr="168562_&lt;strong&gt;Papel&lt;/strong&gt;-&lt;strong&gt;de&lt;/strong&gt;-&lt;strong&gt;Parede&lt;/strong&gt;-Anatomia-&lt;strong&gt;de&lt;/strong&gt;-um-pensador_1600x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989033"/>
            <a:ext cx="2397866" cy="1791895"/>
          </a:xfrm>
          <a:prstGeom prst="rect">
            <a:avLst/>
          </a:prstGeom>
        </p:spPr>
      </p:pic>
      <p:pic>
        <p:nvPicPr>
          <p:cNvPr id="29" name="Imagem 28" descr="MANANCIAL DE LUZ: O Poder do &lt;strong&gt;Pensamento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4" y="989033"/>
            <a:ext cx="2231645" cy="1791895"/>
          </a:xfrm>
          <a:prstGeom prst="rect">
            <a:avLst/>
          </a:prstGeom>
        </p:spPr>
      </p:pic>
      <p:pic>
        <p:nvPicPr>
          <p:cNvPr id="31" name="Imagem 30" descr="DSC05999 | GEO &lt;strong&gt;Grupo de Estudos&lt;/strong&gt; em Organizações | Flick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0" y="3043092"/>
            <a:ext cx="2214219" cy="1284506"/>
          </a:xfrm>
          <a:prstGeom prst="rect">
            <a:avLst/>
          </a:prstGeom>
        </p:spPr>
      </p:pic>
      <p:pic>
        <p:nvPicPr>
          <p:cNvPr id="22532" name="Imagem 22531" descr="Desenho &lt;strong&gt;de&lt;/strong&gt; um professor em frente à uma &lt;strong&gt;lousa&lt;/strong&gt; com várias equações ..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62" y="3974308"/>
            <a:ext cx="1500982" cy="1056697"/>
          </a:xfrm>
          <a:prstGeom prst="rect">
            <a:avLst/>
          </a:prstGeom>
        </p:spPr>
      </p:pic>
      <p:pic>
        <p:nvPicPr>
          <p:cNvPr id="22536" name="Imagem 22535" descr="... Resenha de As Origens do &lt;strong&gt;Conhecimento&lt;/strong&gt; e da Ignorância de Karl Popp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33" y="4660704"/>
            <a:ext cx="2689496" cy="2125692"/>
          </a:xfrm>
          <a:prstGeom prst="rect">
            <a:avLst/>
          </a:prstGeom>
        </p:spPr>
      </p:pic>
      <p:pic>
        <p:nvPicPr>
          <p:cNvPr id="22542" name="Imagem 22541" descr="&lt;strong&gt;apresentação&lt;/strong&gt; coordenação subordinação &lt;strong&gt;apresentação&lt;/strong&gt; pdf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3" y="4502656"/>
            <a:ext cx="2218083" cy="128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038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2" grpId="0"/>
      <p:bldP spid="13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WACC do inglês 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Capital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Como fazer: Embora existam diversas discussões teóricas sobre a taxa de desconto, neste caso, vamos tentar simplificar e demonstrar uma maneira simples de realizar o cálculo em poucas etapas. 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  <a:t>A fórmula do WACC segue abaixo:</a:t>
            </a:r>
            <a:br>
              <a:rPr lang="pt-BR" dirty="0">
                <a:solidFill>
                  <a:srgbClr val="404040"/>
                </a:solidFill>
                <a:latin typeface="Square721 B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>
              <a:solidFill>
                <a:srgbClr val="404040"/>
              </a:solidFill>
              <a:latin typeface="Square721 B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276911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WACC do inglês 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Capital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enterprise_dcf_wacc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7"/>
            <a:ext cx="8136904" cy="4425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89886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WACC do inglês 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Capital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pt-BR" sz="2800" dirty="0"/>
          </a:p>
        </p:txBody>
      </p:sp>
      <p:pic>
        <p:nvPicPr>
          <p:cNvPr id="4" name="Espaço Reservado para Conteúdo 3" descr="custo de capital taxa de desconto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417638"/>
            <a:ext cx="7560840" cy="5251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7491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658" y="188640"/>
            <a:ext cx="8229600" cy="706090"/>
          </a:xfrm>
        </p:spPr>
        <p:txBody>
          <a:bodyPr>
            <a:noAutofit/>
          </a:bodyPr>
          <a:lstStyle/>
          <a:p>
            <a:pPr algn="l"/>
            <a:r>
              <a:rPr lang="pt-BR" altLang="pt-BR" sz="2800" dirty="0"/>
              <a:t>PAYBACK - SIMPLES</a:t>
            </a:r>
            <a:b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/>
          <a:p>
            <a:pPr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simples (ou período de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), ou período de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é o método mais simples para se analisar a viabilidade de um investimento. </a:t>
            </a:r>
          </a:p>
          <a:p>
            <a:pPr algn="just"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É definido como o número de períodos (anos, meses, semanas etc.) para se recuperar o investimento inicial. Para se calcular o período de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de um projeto basta somar os valores dos fluxos de caixa auferidos, período a período, até que essa soma se iguale ao valor do investimento inicial.</a:t>
            </a:r>
          </a:p>
          <a:p>
            <a:pPr algn="just" fontAlgn="base"/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Uma vez que o período de </a:t>
            </a:r>
            <a:r>
              <a:rPr lang="pt-BR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é encontrado quando os fluxos de caixa "pagam" o investimento, então basta somar os fluxos de caixa ao valor do investimento inicial, conforme a tabela a seguir:</a:t>
            </a:r>
          </a:p>
          <a:p>
            <a:pPr algn="just"/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8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554038" y="152400"/>
            <a:ext cx="66722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PAYBACK - ROI</a:t>
            </a:r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685800" y="825500"/>
            <a:ext cx="76962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Conceito : É uma estimativa do tempo necessário para recuperação do capital investido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304800" y="1917700"/>
          <a:ext cx="3429000" cy="300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33" name="Planilha" r:id="rId4" imgW="1866900" imgH="1638300" progId="Excel.Sheet.8">
                  <p:embed/>
                </p:oleObj>
              </mc:Choice>
              <mc:Fallback>
                <p:oleObj name="Planilha" r:id="rId4" imgW="1866900" imgH="1638300" progId="Excel.Sheet.8">
                  <p:embed/>
                  <p:pic>
                    <p:nvPicPr>
                      <p:cNvPr id="1710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17700"/>
                        <a:ext cx="3429000" cy="300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4648200" y="45847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14" name="Line 6"/>
          <p:cNvSpPr>
            <a:spLocks noChangeShapeType="1"/>
          </p:cNvSpPr>
          <p:nvPr/>
        </p:nvSpPr>
        <p:spPr bwMode="auto">
          <a:xfrm flipV="1">
            <a:off x="6248400" y="38227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4495800" y="45847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16" name="Text Box 8"/>
          <p:cNvSpPr txBox="1">
            <a:spLocks noChangeArrowheads="1"/>
          </p:cNvSpPr>
          <p:nvPr/>
        </p:nvSpPr>
        <p:spPr bwMode="auto">
          <a:xfrm>
            <a:off x="7924800" y="4660900"/>
            <a:ext cx="914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tempo</a:t>
            </a:r>
          </a:p>
        </p:txBody>
      </p:sp>
      <p:sp>
        <p:nvSpPr>
          <p:cNvPr id="171017" name="Text Box 9"/>
          <p:cNvSpPr txBox="1">
            <a:spLocks noChangeArrowheads="1"/>
          </p:cNvSpPr>
          <p:nvPr/>
        </p:nvSpPr>
        <p:spPr bwMode="auto">
          <a:xfrm>
            <a:off x="4495800" y="42799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71018" name="Text Box 10"/>
          <p:cNvSpPr txBox="1">
            <a:spLocks noChangeArrowheads="1"/>
          </p:cNvSpPr>
          <p:nvPr/>
        </p:nvSpPr>
        <p:spPr bwMode="auto">
          <a:xfrm>
            <a:off x="4724400" y="4660900"/>
            <a:ext cx="3200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1      2       3      4       5      6       7	</a:t>
            </a:r>
          </a:p>
        </p:txBody>
      </p:sp>
      <p:sp>
        <p:nvSpPr>
          <p:cNvPr id="171019" name="Text Box 11"/>
          <p:cNvSpPr txBox="1">
            <a:spLocks noChangeArrowheads="1"/>
          </p:cNvSpPr>
          <p:nvPr/>
        </p:nvSpPr>
        <p:spPr bwMode="auto">
          <a:xfrm>
            <a:off x="4267200" y="5346700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$1000</a:t>
            </a:r>
          </a:p>
        </p:txBody>
      </p:sp>
      <p:sp>
        <p:nvSpPr>
          <p:cNvPr id="171020" name="Line 12"/>
          <p:cNvSpPr>
            <a:spLocks noChangeShapeType="1"/>
          </p:cNvSpPr>
          <p:nvPr/>
        </p:nvSpPr>
        <p:spPr bwMode="auto">
          <a:xfrm flipV="1">
            <a:off x="4876800" y="32893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1" name="Line 13"/>
          <p:cNvSpPr>
            <a:spLocks noChangeShapeType="1"/>
          </p:cNvSpPr>
          <p:nvPr/>
        </p:nvSpPr>
        <p:spPr bwMode="auto">
          <a:xfrm flipV="1">
            <a:off x="5791200" y="39751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2" name="Line 14"/>
          <p:cNvSpPr>
            <a:spLocks noChangeShapeType="1"/>
          </p:cNvSpPr>
          <p:nvPr/>
        </p:nvSpPr>
        <p:spPr bwMode="auto">
          <a:xfrm flipV="1">
            <a:off x="5334000" y="35941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 flipV="1">
            <a:off x="6705600" y="42037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4" name="Line 16"/>
          <p:cNvSpPr>
            <a:spLocks noChangeShapeType="1"/>
          </p:cNvSpPr>
          <p:nvPr/>
        </p:nvSpPr>
        <p:spPr bwMode="auto">
          <a:xfrm flipV="1">
            <a:off x="7162800" y="32893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5" name="Line 17"/>
          <p:cNvSpPr>
            <a:spLocks noChangeShapeType="1"/>
          </p:cNvSpPr>
          <p:nvPr/>
        </p:nvSpPr>
        <p:spPr bwMode="auto">
          <a:xfrm flipV="1">
            <a:off x="7620000" y="3891136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026" name="Text Box 18"/>
          <p:cNvSpPr txBox="1">
            <a:spLocks noChangeArrowheads="1"/>
          </p:cNvSpPr>
          <p:nvPr/>
        </p:nvSpPr>
        <p:spPr bwMode="auto">
          <a:xfrm>
            <a:off x="4572000" y="2719388"/>
            <a:ext cx="609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$300</a:t>
            </a:r>
          </a:p>
        </p:txBody>
      </p:sp>
      <p:sp>
        <p:nvSpPr>
          <p:cNvPr id="171027" name="Text Box 19"/>
          <p:cNvSpPr txBox="1">
            <a:spLocks noChangeArrowheads="1"/>
          </p:cNvSpPr>
          <p:nvPr/>
        </p:nvSpPr>
        <p:spPr bwMode="auto">
          <a:xfrm>
            <a:off x="5029200" y="3141663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$250</a:t>
            </a:r>
          </a:p>
        </p:txBody>
      </p:sp>
      <p:sp>
        <p:nvSpPr>
          <p:cNvPr id="171028" name="Text Box 20"/>
          <p:cNvSpPr txBox="1">
            <a:spLocks noChangeArrowheads="1"/>
          </p:cNvSpPr>
          <p:nvPr/>
        </p:nvSpPr>
        <p:spPr bwMode="auto">
          <a:xfrm>
            <a:off x="5486400" y="3573463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$150</a:t>
            </a:r>
          </a:p>
        </p:txBody>
      </p:sp>
      <p:sp>
        <p:nvSpPr>
          <p:cNvPr id="171029" name="Text Box 21"/>
          <p:cNvSpPr txBox="1">
            <a:spLocks noChangeArrowheads="1"/>
          </p:cNvSpPr>
          <p:nvPr/>
        </p:nvSpPr>
        <p:spPr bwMode="auto">
          <a:xfrm>
            <a:off x="5943600" y="3429000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$200</a:t>
            </a:r>
          </a:p>
        </p:txBody>
      </p:sp>
      <p:sp>
        <p:nvSpPr>
          <p:cNvPr id="171030" name="Text Box 22"/>
          <p:cNvSpPr txBox="1">
            <a:spLocks noChangeArrowheads="1"/>
          </p:cNvSpPr>
          <p:nvPr/>
        </p:nvSpPr>
        <p:spPr bwMode="auto">
          <a:xfrm>
            <a:off x="6400800" y="3898900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$100</a:t>
            </a:r>
          </a:p>
        </p:txBody>
      </p:sp>
      <p:sp>
        <p:nvSpPr>
          <p:cNvPr id="171031" name="Text Box 23"/>
          <p:cNvSpPr txBox="1">
            <a:spLocks noChangeArrowheads="1"/>
          </p:cNvSpPr>
          <p:nvPr/>
        </p:nvSpPr>
        <p:spPr bwMode="auto">
          <a:xfrm>
            <a:off x="6858000" y="2908300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$300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7315200" y="3365500"/>
            <a:ext cx="609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$200</a:t>
            </a:r>
          </a:p>
        </p:txBody>
      </p:sp>
      <p:sp>
        <p:nvSpPr>
          <p:cNvPr id="171033" name="Text Box 25"/>
          <p:cNvSpPr txBox="1">
            <a:spLocks noChangeArrowheads="1"/>
          </p:cNvSpPr>
          <p:nvPr/>
        </p:nvSpPr>
        <p:spPr bwMode="auto">
          <a:xfrm>
            <a:off x="4572000" y="2070100"/>
            <a:ext cx="411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Representação Gráfica</a:t>
            </a:r>
          </a:p>
        </p:txBody>
      </p:sp>
      <p:sp>
        <p:nvSpPr>
          <p:cNvPr id="171034" name="Text Box 26"/>
          <p:cNvSpPr txBox="1">
            <a:spLocks noChangeArrowheads="1"/>
          </p:cNvSpPr>
          <p:nvPr/>
        </p:nvSpPr>
        <p:spPr bwMode="auto">
          <a:xfrm>
            <a:off x="0" y="5118100"/>
            <a:ext cx="42672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Note que no quinto ano, a soma dos fluxos de caixa empatam com o investimento de $1.000.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Portanto, o </a:t>
            </a:r>
            <a:r>
              <a:rPr kumimoji="0" lang="pt-BR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Payback</a:t>
            </a: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é de 5 anos!</a:t>
            </a:r>
          </a:p>
        </p:txBody>
      </p:sp>
    </p:spTree>
    <p:extLst>
      <p:ext uri="{BB962C8B-B14F-4D97-AF65-F5344CB8AC3E}">
        <p14:creationId xmlns:p14="http://schemas.microsoft.com/office/powerpoint/2010/main" val="1725312819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8658" y="188640"/>
            <a:ext cx="8229600" cy="706090"/>
          </a:xfrm>
        </p:spPr>
        <p:txBody>
          <a:bodyPr>
            <a:noAutofit/>
          </a:bodyPr>
          <a:lstStyle/>
          <a:p>
            <a:pPr algn="l"/>
            <a:r>
              <a:rPr lang="pt-BR" altLang="pt-BR" sz="2800" dirty="0"/>
              <a:t>PAYBACK - SIMPLES</a:t>
            </a:r>
            <a:b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94730"/>
            <a:ext cx="8435280" cy="5231433"/>
          </a:xfrm>
        </p:spPr>
        <p:txBody>
          <a:bodyPr>
            <a:noAutofit/>
          </a:bodyPr>
          <a:lstStyle/>
          <a:p>
            <a:pPr fontAlgn="base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Vantagens do </a:t>
            </a:r>
            <a:r>
              <a:rPr lang="pt-B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 simples: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Simplicidade e rapidez;</a:t>
            </a: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uma medida de risco do investimento, pois quanto menor o período de 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mais líquido é o investimento e, portanto menos arriscado.</a:t>
            </a:r>
          </a:p>
          <a:p>
            <a:pPr fontAlgn="base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Desvantagens do </a:t>
            </a:r>
            <a:r>
              <a:rPr lang="pt-BR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 simples: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Não considera o valor do dinheiro no tempo;</a:t>
            </a: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Não considera os fluxos de caixa após o período de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Não leva em conta o custo de capital da empresa.</a:t>
            </a: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 do </a:t>
            </a:r>
            <a:r>
              <a:rPr 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não é um método recomendado, embora seja muito usado na prática, principalmente por leigos em matemática financeira.</a:t>
            </a:r>
          </a:p>
          <a:p>
            <a:pPr fontAlgn="base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principal problema deste método está em 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considerar o valor do dinheiro no tempo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o que o torna um método matematicamente incorreto, pois destoa dos conceitos de relações de equivalência entre taxas da matemática financeira.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9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PAYBACK Descontado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363272" cy="4525963"/>
          </a:xfrm>
        </p:spPr>
        <p:txBody>
          <a:bodyPr>
            <a:normAutofit lnSpcReduction="10000"/>
          </a:bodyPr>
          <a:lstStyle/>
          <a:p>
            <a:pPr algn="just" fontAlgn="base"/>
            <a:r>
              <a:rPr lang="pt-BR" dirty="0"/>
              <a:t>Este método é semelhante ao </a:t>
            </a:r>
            <a:r>
              <a:rPr lang="pt-BR" i="1" dirty="0" err="1"/>
              <a:t>payback</a:t>
            </a:r>
            <a:r>
              <a:rPr lang="pt-BR" dirty="0"/>
              <a:t> simples, mas com o adicional de usar </a:t>
            </a:r>
            <a:r>
              <a:rPr lang="pt-BR" dirty="0">
                <a:solidFill>
                  <a:srgbClr val="FF0000"/>
                </a:solidFill>
              </a:rPr>
              <a:t>uma </a:t>
            </a:r>
            <a:r>
              <a:rPr lang="pt-BR" b="1" dirty="0">
                <a:solidFill>
                  <a:srgbClr val="FF0000"/>
                </a:solidFill>
              </a:rPr>
              <a:t>taxa de desconto</a:t>
            </a:r>
            <a:r>
              <a:rPr lang="pt-BR" b="1" dirty="0"/>
              <a:t> </a:t>
            </a:r>
            <a:r>
              <a:rPr lang="pt-BR" dirty="0"/>
              <a:t>antes de se proceder à soma dos fluxos de caixa. Em geral esta taxa de desconto será a TMA (</a:t>
            </a:r>
            <a:r>
              <a:rPr lang="pt-BR" dirty="0">
                <a:solidFill>
                  <a:srgbClr val="FF0000"/>
                </a:solidFill>
              </a:rPr>
              <a:t>T</a:t>
            </a:r>
            <a:r>
              <a:rPr lang="pt-BR" dirty="0"/>
              <a:t>axa </a:t>
            </a:r>
            <a:r>
              <a:rPr lang="pt-BR" dirty="0" err="1">
                <a:solidFill>
                  <a:srgbClr val="FF0000"/>
                </a:solidFill>
              </a:rPr>
              <a:t>M</a:t>
            </a:r>
            <a:r>
              <a:rPr lang="pt-BR" dirty="0" err="1"/>
              <a:t>ímina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A</a:t>
            </a:r>
            <a:r>
              <a:rPr lang="pt-BR" dirty="0"/>
              <a:t>tratividade).</a:t>
            </a:r>
          </a:p>
          <a:p>
            <a:pPr algn="just" fontAlgn="base"/>
            <a:r>
              <a:rPr lang="pt-BR" dirty="0"/>
              <a:t>Neste método, todos os fluxos de caixa futuro deverão ser descontados por esta taxa em relação ao período ao qual o fluxo está atrelado. 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317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PAYBACK Descontado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184576"/>
          </a:xfrm>
        </p:spPr>
        <p:txBody>
          <a:bodyPr>
            <a:normAutofit fontScale="92500" lnSpcReduction="20000"/>
          </a:bodyPr>
          <a:lstStyle/>
          <a:p>
            <a:pPr marL="342000" indent="-342000" algn="just">
              <a:lnSpc>
                <a:spcPct val="110000"/>
              </a:lnSpc>
              <a:spcBef>
                <a:spcPts val="600"/>
              </a:spcBef>
            </a:pPr>
            <a:r>
              <a:rPr lang="pt-BR" dirty="0"/>
              <a:t> Logo, o </a:t>
            </a:r>
            <a:r>
              <a:rPr lang="pt-BR" i="1" dirty="0" err="1"/>
              <a:t>payback</a:t>
            </a:r>
            <a:r>
              <a:rPr lang="pt-BR" dirty="0"/>
              <a:t> descontado é igual ao </a:t>
            </a:r>
            <a:r>
              <a:rPr lang="pt-BR" i="1" dirty="0" err="1"/>
              <a:t>payback</a:t>
            </a:r>
            <a:r>
              <a:rPr lang="pt-BR" dirty="0"/>
              <a:t> simples, com a diferença de que considera os fluxos descontados (trazidos a valor presente) para encontrar quando os fluxos de caixa pagam o investimento inicial.</a:t>
            </a:r>
          </a:p>
          <a:p>
            <a:pPr marL="342000" indent="-342000" algn="just">
              <a:lnSpc>
                <a:spcPct val="110000"/>
              </a:lnSpc>
              <a:spcBef>
                <a:spcPts val="600"/>
              </a:spcBef>
            </a:pPr>
            <a:r>
              <a:rPr lang="pt-BR" dirty="0"/>
              <a:t>Confira o que ocorre com o </a:t>
            </a:r>
            <a:r>
              <a:rPr lang="pt-BR" i="1" dirty="0" err="1"/>
              <a:t>payback</a:t>
            </a:r>
            <a:r>
              <a:rPr lang="pt-BR" dirty="0"/>
              <a:t> descontado aplicado ao mesmo fluxo de caixa utilizado para exemplificar o </a:t>
            </a:r>
            <a:r>
              <a:rPr lang="pt-BR" i="1" dirty="0" err="1"/>
              <a:t>payback</a:t>
            </a:r>
            <a:r>
              <a:rPr lang="pt-BR" dirty="0"/>
              <a:t>.</a:t>
            </a:r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pt-BR" dirty="0"/>
              <a:t>Por exemplo, se desejássemos trazer a valor presente (VP) um fluxo que estivesse a 7 períodos futuros, o procedimento seria o seguinte:</a:t>
            </a:r>
          </a:p>
          <a:p>
            <a:pPr marL="0" indent="0" algn="just">
              <a:lnSpc>
                <a:spcPct val="110000"/>
              </a:lnSpc>
              <a:spcBef>
                <a:spcPts val="600"/>
              </a:spcBef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613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ChangeArrowheads="1"/>
          </p:cNvSpPr>
          <p:nvPr/>
        </p:nvSpPr>
        <p:spPr bwMode="auto">
          <a:xfrm>
            <a:off x="533400" y="152400"/>
            <a:ext cx="7793038" cy="533400"/>
          </a:xfrm>
          <a:prstGeom prst="rect">
            <a:avLst/>
          </a:prstGeom>
          <a:noFill/>
          <a:ln w="571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PAYBACK Descontado - ROI</a:t>
            </a: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685800" y="762000"/>
            <a:ext cx="7696200" cy="13716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Conceito : É uma estimativa do tempo necessário para recuperação do capital investido, considerando o Valor do Dinheiro no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73060" name="Object 4"/>
          <p:cNvGraphicFramePr>
            <a:graphicFrameLocks noChangeAspect="1"/>
          </p:cNvGraphicFramePr>
          <p:nvPr/>
        </p:nvGraphicFramePr>
        <p:xfrm>
          <a:off x="304800" y="2292350"/>
          <a:ext cx="3419475" cy="295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7" name="Planilha" r:id="rId4" imgW="1866900" imgH="1638300" progId="Excel.Sheet.8">
                  <p:embed/>
                </p:oleObj>
              </mc:Choice>
              <mc:Fallback>
                <p:oleObj name="Planilha" r:id="rId4" imgW="1866900" imgH="1638300" progId="Excel.Sheet.8">
                  <p:embed/>
                  <p:pic>
                    <p:nvPicPr>
                      <p:cNvPr id="1730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92350"/>
                        <a:ext cx="3419475" cy="295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61" name="Line 5"/>
          <p:cNvSpPr>
            <a:spLocks noChangeShapeType="1"/>
          </p:cNvSpPr>
          <p:nvPr/>
        </p:nvSpPr>
        <p:spPr bwMode="auto">
          <a:xfrm>
            <a:off x="4343400" y="51943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62" name="Line 6"/>
          <p:cNvSpPr>
            <a:spLocks noChangeShapeType="1"/>
          </p:cNvSpPr>
          <p:nvPr/>
        </p:nvSpPr>
        <p:spPr bwMode="auto">
          <a:xfrm flipV="1">
            <a:off x="5943600" y="4291013"/>
            <a:ext cx="0" cy="903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63" name="Line 7"/>
          <p:cNvSpPr>
            <a:spLocks noChangeShapeType="1"/>
          </p:cNvSpPr>
          <p:nvPr/>
        </p:nvSpPr>
        <p:spPr bwMode="auto">
          <a:xfrm>
            <a:off x="4191000" y="51943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64" name="Text Box 8"/>
          <p:cNvSpPr txBox="1">
            <a:spLocks noChangeArrowheads="1"/>
          </p:cNvSpPr>
          <p:nvPr/>
        </p:nvSpPr>
        <p:spPr bwMode="auto">
          <a:xfrm>
            <a:off x="7620000" y="5270500"/>
            <a:ext cx="914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Tempo (anos)</a:t>
            </a:r>
          </a:p>
        </p:txBody>
      </p:sp>
      <p:sp>
        <p:nvSpPr>
          <p:cNvPr id="173065" name="Text Box 9"/>
          <p:cNvSpPr txBox="1">
            <a:spLocks noChangeArrowheads="1"/>
          </p:cNvSpPr>
          <p:nvPr/>
        </p:nvSpPr>
        <p:spPr bwMode="auto">
          <a:xfrm>
            <a:off x="4191000" y="48895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</a:t>
            </a:r>
          </a:p>
        </p:txBody>
      </p:sp>
      <p:sp>
        <p:nvSpPr>
          <p:cNvPr id="173066" name="Text Box 10"/>
          <p:cNvSpPr txBox="1">
            <a:spLocks noChangeArrowheads="1"/>
          </p:cNvSpPr>
          <p:nvPr/>
        </p:nvSpPr>
        <p:spPr bwMode="auto">
          <a:xfrm>
            <a:off x="4419600" y="5270500"/>
            <a:ext cx="320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1      2       3      4       5      6       7	</a:t>
            </a:r>
          </a:p>
        </p:txBody>
      </p:sp>
      <p:sp>
        <p:nvSpPr>
          <p:cNvPr id="173067" name="Line 12"/>
          <p:cNvSpPr>
            <a:spLocks noChangeShapeType="1"/>
          </p:cNvSpPr>
          <p:nvPr/>
        </p:nvSpPr>
        <p:spPr bwMode="auto">
          <a:xfrm flipV="1">
            <a:off x="5446713" y="38862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68" name="Line 14"/>
          <p:cNvSpPr>
            <a:spLocks noChangeShapeType="1"/>
          </p:cNvSpPr>
          <p:nvPr/>
        </p:nvSpPr>
        <p:spPr bwMode="auto">
          <a:xfrm flipV="1">
            <a:off x="5029200" y="42037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69" name="Line 15"/>
          <p:cNvSpPr>
            <a:spLocks noChangeShapeType="1"/>
          </p:cNvSpPr>
          <p:nvPr/>
        </p:nvSpPr>
        <p:spPr bwMode="auto">
          <a:xfrm flipH="1" flipV="1">
            <a:off x="6400800" y="4492625"/>
            <a:ext cx="0" cy="701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70" name="Line 16"/>
          <p:cNvSpPr>
            <a:spLocks noChangeShapeType="1"/>
          </p:cNvSpPr>
          <p:nvPr/>
        </p:nvSpPr>
        <p:spPr bwMode="auto">
          <a:xfrm flipV="1">
            <a:off x="6858000" y="38989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71" name="Text Box 18"/>
          <p:cNvSpPr txBox="1">
            <a:spLocks noChangeArrowheads="1"/>
          </p:cNvSpPr>
          <p:nvPr/>
        </p:nvSpPr>
        <p:spPr bwMode="auto">
          <a:xfrm>
            <a:off x="5105400" y="34671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$500</a:t>
            </a:r>
          </a:p>
        </p:txBody>
      </p:sp>
      <p:sp>
        <p:nvSpPr>
          <p:cNvPr id="173072" name="Text Box 19"/>
          <p:cNvSpPr txBox="1">
            <a:spLocks noChangeArrowheads="1"/>
          </p:cNvSpPr>
          <p:nvPr/>
        </p:nvSpPr>
        <p:spPr bwMode="auto">
          <a:xfrm>
            <a:off x="4724400" y="38227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$400</a:t>
            </a:r>
          </a:p>
        </p:txBody>
      </p:sp>
      <p:sp>
        <p:nvSpPr>
          <p:cNvPr id="173073" name="Text Box 20"/>
          <p:cNvSpPr txBox="1">
            <a:spLocks noChangeArrowheads="1"/>
          </p:cNvSpPr>
          <p:nvPr/>
        </p:nvSpPr>
        <p:spPr bwMode="auto">
          <a:xfrm>
            <a:off x="4241800" y="41148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$200</a:t>
            </a:r>
          </a:p>
        </p:txBody>
      </p:sp>
      <p:sp>
        <p:nvSpPr>
          <p:cNvPr id="173074" name="Text Box 21"/>
          <p:cNvSpPr txBox="1">
            <a:spLocks noChangeArrowheads="1"/>
          </p:cNvSpPr>
          <p:nvPr/>
        </p:nvSpPr>
        <p:spPr bwMode="auto">
          <a:xfrm>
            <a:off x="5638800" y="39624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$300</a:t>
            </a:r>
          </a:p>
        </p:txBody>
      </p:sp>
      <p:sp>
        <p:nvSpPr>
          <p:cNvPr id="173075" name="Text Box 22"/>
          <p:cNvSpPr txBox="1">
            <a:spLocks noChangeArrowheads="1"/>
          </p:cNvSpPr>
          <p:nvPr/>
        </p:nvSpPr>
        <p:spPr bwMode="auto">
          <a:xfrm>
            <a:off x="6096000" y="42164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$200</a:t>
            </a:r>
          </a:p>
        </p:txBody>
      </p:sp>
      <p:sp>
        <p:nvSpPr>
          <p:cNvPr id="173076" name="Text Box 23"/>
          <p:cNvSpPr txBox="1">
            <a:spLocks noChangeArrowheads="1"/>
          </p:cNvSpPr>
          <p:nvPr/>
        </p:nvSpPr>
        <p:spPr bwMode="auto">
          <a:xfrm>
            <a:off x="6553200" y="35179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$500</a:t>
            </a:r>
          </a:p>
        </p:txBody>
      </p:sp>
      <p:sp>
        <p:nvSpPr>
          <p:cNvPr id="173077" name="Text Box 25"/>
          <p:cNvSpPr txBox="1">
            <a:spLocks noChangeArrowheads="1"/>
          </p:cNvSpPr>
          <p:nvPr/>
        </p:nvSpPr>
        <p:spPr bwMode="auto">
          <a:xfrm>
            <a:off x="4267200" y="2679700"/>
            <a:ext cx="4114800" cy="396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Representação Gráfica</a:t>
            </a:r>
          </a:p>
        </p:txBody>
      </p:sp>
      <p:sp>
        <p:nvSpPr>
          <p:cNvPr id="173078" name="Text Box 26"/>
          <p:cNvSpPr txBox="1">
            <a:spLocks noChangeArrowheads="1"/>
          </p:cNvSpPr>
          <p:nvPr/>
        </p:nvSpPr>
        <p:spPr bwMode="auto">
          <a:xfrm>
            <a:off x="609600" y="5651500"/>
            <a:ext cx="3124200" cy="336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Payback</a:t>
            </a: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Descontado é de:</a:t>
            </a:r>
          </a:p>
        </p:txBody>
      </p:sp>
      <p:sp>
        <p:nvSpPr>
          <p:cNvPr id="173079" name="Text Box 27"/>
          <p:cNvSpPr txBox="1">
            <a:spLocks noChangeArrowheads="1"/>
          </p:cNvSpPr>
          <p:nvPr/>
        </p:nvSpPr>
        <p:spPr bwMode="auto">
          <a:xfrm>
            <a:off x="4202113" y="1841500"/>
            <a:ext cx="4114800" cy="396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de Desconto: 12 % ao ano</a:t>
            </a:r>
          </a:p>
        </p:txBody>
      </p:sp>
      <p:sp>
        <p:nvSpPr>
          <p:cNvPr id="173080" name="Line 28"/>
          <p:cNvSpPr>
            <a:spLocks noChangeShapeType="1"/>
          </p:cNvSpPr>
          <p:nvPr/>
        </p:nvSpPr>
        <p:spPr bwMode="auto">
          <a:xfrm flipV="1">
            <a:off x="4546600" y="4432300"/>
            <a:ext cx="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81" name="Line 29"/>
          <p:cNvSpPr>
            <a:spLocks noChangeShapeType="1"/>
          </p:cNvSpPr>
          <p:nvPr/>
        </p:nvSpPr>
        <p:spPr bwMode="auto">
          <a:xfrm>
            <a:off x="5943600" y="52070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82" name="Text Box 30"/>
          <p:cNvSpPr txBox="1">
            <a:spLocks noChangeArrowheads="1"/>
          </p:cNvSpPr>
          <p:nvPr/>
        </p:nvSpPr>
        <p:spPr bwMode="auto">
          <a:xfrm>
            <a:off x="5638800" y="5829300"/>
            <a:ext cx="6613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$300</a:t>
            </a:r>
          </a:p>
        </p:txBody>
      </p:sp>
      <p:sp>
        <p:nvSpPr>
          <p:cNvPr id="173083" name="Text Box 31"/>
          <p:cNvSpPr txBox="1">
            <a:spLocks noChangeArrowheads="1"/>
          </p:cNvSpPr>
          <p:nvPr/>
        </p:nvSpPr>
        <p:spPr bwMode="auto">
          <a:xfrm>
            <a:off x="4013200" y="5829300"/>
            <a:ext cx="7254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$1000</a:t>
            </a:r>
          </a:p>
        </p:txBody>
      </p:sp>
      <p:sp>
        <p:nvSpPr>
          <p:cNvPr id="173084" name="Line 32"/>
          <p:cNvSpPr>
            <a:spLocks noChangeShapeType="1"/>
          </p:cNvSpPr>
          <p:nvPr/>
        </p:nvSpPr>
        <p:spPr bwMode="auto">
          <a:xfrm flipV="1">
            <a:off x="7277100" y="42037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173085" name="Text Box 33"/>
          <p:cNvSpPr txBox="1">
            <a:spLocks noChangeArrowheads="1"/>
          </p:cNvSpPr>
          <p:nvPr/>
        </p:nvSpPr>
        <p:spPr bwMode="auto">
          <a:xfrm>
            <a:off x="6946900" y="3822700"/>
            <a:ext cx="609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$400</a:t>
            </a:r>
          </a:p>
        </p:txBody>
      </p:sp>
    </p:spTree>
    <p:extLst>
      <p:ext uri="{BB962C8B-B14F-4D97-AF65-F5344CB8AC3E}">
        <p14:creationId xmlns:p14="http://schemas.microsoft.com/office/powerpoint/2010/main" val="3011055692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PAYBACK Descontado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784976" cy="4929411"/>
          </a:xfrm>
        </p:spPr>
        <p:txBody>
          <a:bodyPr>
            <a:normAutofit/>
          </a:bodyPr>
          <a:lstStyle/>
          <a:p>
            <a:pPr fontAlgn="base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Vantagens do </a:t>
            </a:r>
            <a:r>
              <a:rPr lang="pt-BR" b="1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 descontado: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Continua simples e prático, como  o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 simples;</a:t>
            </a:r>
          </a:p>
          <a:p>
            <a:pPr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Resolve o problema de não considerar o </a:t>
            </a:r>
            <a:r>
              <a:rPr lang="pt-B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do dinheiro no tempo.</a:t>
            </a: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Desvantagens do </a:t>
            </a:r>
            <a:r>
              <a:rPr lang="pt-BR" b="1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 descontado: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Apesar de considerar uma taxa de desconto, continua sem levar em conta os fluxos de caixa após o período de </a:t>
            </a:r>
            <a:r>
              <a:rPr lang="pt-BR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payback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10000"/>
              </a:lnSpc>
              <a:spcBef>
                <a:spcPts val="600"/>
              </a:spcBef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06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7772400" cy="8382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200" b="1" dirty="0" err="1">
                <a:latin typeface="Arial" panose="020B0604020202020204" pitchFamily="34" charset="0"/>
              </a:rPr>
              <a:t>Método</a:t>
            </a:r>
            <a:r>
              <a:rPr lang="en-GB" sz="2200" b="1" dirty="0">
                <a:latin typeface="Arial" panose="020B0604020202020204" pitchFamily="34" charset="0"/>
              </a:rPr>
              <a:t> de </a:t>
            </a:r>
            <a:r>
              <a:rPr lang="en-GB" sz="2200" b="1" dirty="0" err="1">
                <a:latin typeface="Arial" panose="020B0604020202020204" pitchFamily="34" charset="0"/>
              </a:rPr>
              <a:t>Avaliação</a:t>
            </a:r>
            <a:endParaRPr lang="en-GB" sz="2200" b="1" dirty="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7859216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err="1">
                <a:latin typeface="Arial" panose="020B0604020202020204" pitchFamily="34" charset="0"/>
              </a:rPr>
              <a:t>Trabalhos</a:t>
            </a:r>
            <a:r>
              <a:rPr lang="en-GB" sz="2400" dirty="0">
                <a:latin typeface="Arial" panose="020B0604020202020204" pitchFamily="34" charset="0"/>
              </a:rPr>
              <a:t> e </a:t>
            </a:r>
            <a:r>
              <a:rPr lang="en-GB" sz="2400" dirty="0" err="1">
                <a:latin typeface="Arial" panose="020B0604020202020204" pitchFamily="34" charset="0"/>
              </a:rPr>
              <a:t>atividades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em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sala</a:t>
            </a:r>
            <a:r>
              <a:rPr lang="en-GB" sz="2400" dirty="0">
                <a:latin typeface="Arial" panose="020B0604020202020204" pitchFamily="34" charset="0"/>
              </a:rPr>
              <a:t> de aula = 80% da nota</a:t>
            </a: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err="1">
                <a:latin typeface="Arial" panose="020B0604020202020204" pitchFamily="34" charset="0"/>
              </a:rPr>
              <a:t>Presença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em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sala</a:t>
            </a:r>
            <a:r>
              <a:rPr lang="en-GB" sz="2400" dirty="0">
                <a:latin typeface="Arial" panose="020B0604020202020204" pitchFamily="34" charset="0"/>
              </a:rPr>
              <a:t> de </a:t>
            </a:r>
            <a:r>
              <a:rPr lang="en-GB" sz="2400" dirty="0" err="1">
                <a:latin typeface="Arial" panose="020B0604020202020204" pitchFamily="34" charset="0"/>
              </a:rPr>
              <a:t>aula</a:t>
            </a:r>
            <a:r>
              <a:rPr lang="en-GB" sz="2400" dirty="0">
                <a:latin typeface="Arial" panose="020B0604020202020204" pitchFamily="34" charset="0"/>
              </a:rPr>
              <a:t> = 10% da nota</a:t>
            </a:r>
          </a:p>
          <a:p>
            <a:pPr marL="0" indent="0">
              <a:lnSpc>
                <a:spcPct val="9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err="1">
                <a:latin typeface="Arial" panose="020B0604020202020204" pitchFamily="34" charset="0"/>
              </a:rPr>
              <a:t>Participação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nas</a:t>
            </a:r>
            <a:r>
              <a:rPr lang="en-GB" sz="2400" dirty="0">
                <a:latin typeface="Arial" panose="020B0604020202020204" pitchFamily="34" charset="0"/>
              </a:rPr>
              <a:t> aulas = 10% da nota </a:t>
            </a:r>
          </a:p>
          <a:p>
            <a:pPr marL="0" indent="0">
              <a:lnSpc>
                <a:spcPct val="9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4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400" dirty="0" err="1">
                <a:latin typeface="Arial" panose="020B0604020202020204" pitchFamily="34" charset="0"/>
              </a:rPr>
              <a:t>Acerca</a:t>
            </a:r>
            <a:r>
              <a:rPr lang="en-GB" sz="2400" dirty="0">
                <a:latin typeface="Arial" panose="020B0604020202020204" pitchFamily="34" charset="0"/>
              </a:rPr>
              <a:t> dos </a:t>
            </a:r>
            <a:r>
              <a:rPr lang="en-GB" sz="2400" dirty="0" err="1">
                <a:latin typeface="Arial" panose="020B0604020202020204" pitchFamily="34" charset="0"/>
              </a:rPr>
              <a:t>trabalhos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em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sala</a:t>
            </a:r>
            <a:r>
              <a:rPr lang="en-GB" sz="2400" dirty="0">
                <a:latin typeface="Arial" panose="020B0604020202020204" pitchFamily="34" charset="0"/>
              </a:rPr>
              <a:t> de aula, </a:t>
            </a:r>
            <a:r>
              <a:rPr lang="en-GB" sz="2400" dirty="0" err="1">
                <a:latin typeface="Arial" panose="020B0604020202020204" pitchFamily="34" charset="0"/>
              </a:rPr>
              <a:t>somente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os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presentes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serão</a:t>
            </a:r>
            <a:r>
              <a:rPr lang="en-GB" sz="2400" dirty="0">
                <a:latin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</a:rPr>
              <a:t>avaliados</a:t>
            </a:r>
            <a:r>
              <a:rPr lang="en-GB" sz="2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PAYBACK Critérios de Decisão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196752"/>
            <a:ext cx="8784976" cy="492941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Quando o período de </a:t>
            </a:r>
            <a:r>
              <a:rPr lang="pt-BR" dirty="0" err="1"/>
              <a:t>payback</a:t>
            </a:r>
            <a:r>
              <a:rPr lang="pt-BR" dirty="0"/>
              <a:t> é utilizado na tomada de decisões  de aceitação ou rejeição, os critérios considerados são os seguintes: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/>
              <a:t>Se o período de </a:t>
            </a:r>
            <a:r>
              <a:rPr lang="pt-BR" dirty="0" err="1"/>
              <a:t>payback</a:t>
            </a:r>
            <a:r>
              <a:rPr lang="pt-BR" dirty="0"/>
              <a:t> for </a:t>
            </a:r>
            <a:r>
              <a:rPr lang="pt-BR" b="1" dirty="0">
                <a:solidFill>
                  <a:srgbClr val="ED1651"/>
                </a:solidFill>
              </a:rPr>
              <a:t>menor</a:t>
            </a:r>
            <a:r>
              <a:rPr lang="pt-BR" b="1" dirty="0"/>
              <a:t> </a:t>
            </a:r>
            <a:r>
              <a:rPr lang="pt-BR" dirty="0"/>
              <a:t>que o período máximo aceitável de recuperação, então </a:t>
            </a:r>
            <a:r>
              <a:rPr lang="pt-BR" b="1" dirty="0">
                <a:solidFill>
                  <a:srgbClr val="ED1651"/>
                </a:solidFill>
              </a:rPr>
              <a:t>ACEITO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dirty="0"/>
              <a:t>Se o período de </a:t>
            </a:r>
            <a:r>
              <a:rPr lang="pt-BR" dirty="0" err="1"/>
              <a:t>payback</a:t>
            </a:r>
            <a:r>
              <a:rPr lang="pt-BR" dirty="0"/>
              <a:t> for </a:t>
            </a:r>
            <a:r>
              <a:rPr lang="pt-BR" b="1" dirty="0">
                <a:solidFill>
                  <a:srgbClr val="ED1651"/>
                </a:solidFill>
              </a:rPr>
              <a:t>maior</a:t>
            </a:r>
            <a:r>
              <a:rPr lang="pt-BR" b="1" dirty="0"/>
              <a:t> </a:t>
            </a:r>
            <a:r>
              <a:rPr lang="pt-BR" dirty="0"/>
              <a:t>que o período máximo aceitável de recuperação, então </a:t>
            </a:r>
            <a:r>
              <a:rPr lang="pt-BR" b="1" dirty="0">
                <a:solidFill>
                  <a:srgbClr val="ED1651"/>
                </a:solidFill>
              </a:rPr>
              <a:t>REJEITADO</a:t>
            </a:r>
            <a:r>
              <a:rPr lang="pt-BR" dirty="0">
                <a:solidFill>
                  <a:srgbClr val="ED1651"/>
                </a:solidFill>
              </a:rPr>
              <a:t> </a:t>
            </a:r>
          </a:p>
          <a:p>
            <a:pPr marL="0" indent="0" algn="just">
              <a:lnSpc>
                <a:spcPct val="110000"/>
              </a:lnSpc>
              <a:spcBef>
                <a:spcPts val="600"/>
              </a:spcBef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734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Técnica de Orçamento Empresarial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É a mais utilizada técnica sofisticada de avaliação de investimentos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TIR é a taxa de desconto que iguala o VPL de uma oportunidade de investimento a zero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É a taxa composta de retorno periódica que a empresa obteria, se concretizasse suas atividades e recebesse as entradas de caixa previstas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632853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dirty="0"/>
              <a:t>Quando a TIR é utilizada na tomada de decisões de aceitação ou rejeição, os critérios considerados são os seguintes: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Se a TIR for </a:t>
            </a:r>
            <a:r>
              <a:rPr lang="pt-BR" sz="2400" b="1" dirty="0">
                <a:solidFill>
                  <a:srgbClr val="ED1651"/>
                </a:solidFill>
              </a:rPr>
              <a:t>maior que o custo de capital </a:t>
            </a:r>
            <a:r>
              <a:rPr lang="pt-BR" sz="2400" dirty="0"/>
              <a:t>da startup ou que a Taxa Mínima de Atratividade, então </a:t>
            </a:r>
            <a:r>
              <a:rPr lang="pt-BR" sz="2400" b="1" dirty="0">
                <a:solidFill>
                  <a:srgbClr val="ED1651"/>
                </a:solidFill>
              </a:rPr>
              <a:t>ACEITO</a:t>
            </a:r>
          </a:p>
          <a:p>
            <a:pPr marL="800100" lvl="1" indent="-342900"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400" dirty="0"/>
              <a:t>Se a TIR for </a:t>
            </a:r>
            <a:r>
              <a:rPr lang="pt-BR" sz="2400" b="1" dirty="0">
                <a:solidFill>
                  <a:srgbClr val="ED1651"/>
                </a:solidFill>
              </a:rPr>
              <a:t>menor que o custo de capital </a:t>
            </a:r>
            <a:r>
              <a:rPr lang="pt-BR" sz="2400" dirty="0"/>
              <a:t>da startup ou que a Taxa Mínima de Atratividade, então </a:t>
            </a:r>
            <a:r>
              <a:rPr lang="pt-BR" sz="2400" b="1" dirty="0">
                <a:solidFill>
                  <a:srgbClr val="ED1651"/>
                </a:solidFill>
              </a:rPr>
              <a:t>REJEITADO</a:t>
            </a:r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 – </a:t>
            </a:r>
            <a:r>
              <a:rPr kumimoji="0" lang="pt-BR" alt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Critétios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Decisão</a:t>
            </a:r>
          </a:p>
        </p:txBody>
      </p:sp>
    </p:spTree>
    <p:extLst>
      <p:ext uri="{BB962C8B-B14F-4D97-AF65-F5344CB8AC3E}">
        <p14:creationId xmlns:p14="http://schemas.microsoft.com/office/powerpoint/2010/main" val="2685297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pt-BR" sz="2203" dirty="0">
              <a:latin typeface="Square721 BT" panose="020B0504020202060204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3568" y="260648"/>
            <a:ext cx="5472609" cy="648073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soft" dir="t"/>
            </a:scene3d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itchFamily="18" charset="0"/>
              </a:rPr>
              <a:t>A fórmula da TIR</a:t>
            </a:r>
          </a:p>
        </p:txBody>
      </p:sp>
      <p:pic>
        <p:nvPicPr>
          <p:cNvPr id="178178" name="Picture 2" descr="formula T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8960"/>
            <a:ext cx="518457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7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2" name="Título 1"/>
          <p:cNvSpPr>
            <a:spLocks noGrp="1"/>
          </p:cNvSpPr>
          <p:nvPr>
            <p:ph type="title" idx="4294967295"/>
          </p:nvPr>
        </p:nvSpPr>
        <p:spPr bwMode="gray">
          <a:xfrm>
            <a:off x="428596" y="0"/>
            <a:ext cx="6786610" cy="836613"/>
          </a:xfrm>
          <a:ln>
            <a:solidFill>
              <a:schemeClr val="bg2"/>
            </a:solidFill>
          </a:ln>
        </p:spPr>
        <p:txBody>
          <a:bodyPr lIns="91440" tIns="45720" rIns="91440" bIns="45720">
            <a:normAutofit/>
          </a:bodyPr>
          <a:lstStyle/>
          <a:p>
            <a:pPr algn="l"/>
            <a:r>
              <a:rPr lang="pt-BR" altLang="pt-BR" sz="2000" dirty="0">
                <a:latin typeface="Arial" panose="020B0604020202020204" pitchFamily="34" charset="0"/>
              </a:rPr>
              <a:t>TAXA INTERNA DE RETORNO (TIR)</a:t>
            </a:r>
          </a:p>
        </p:txBody>
      </p:sp>
      <p:sp>
        <p:nvSpPr>
          <p:cNvPr id="780290" name="Subtítulo 2"/>
          <p:cNvSpPr>
            <a:spLocks noGrp="1"/>
          </p:cNvSpPr>
          <p:nvPr>
            <p:ph type="body" idx="4294967295"/>
          </p:nvPr>
        </p:nvSpPr>
        <p:spPr bwMode="gray">
          <a:xfrm>
            <a:off x="136480" y="1248768"/>
            <a:ext cx="7161213" cy="4722813"/>
          </a:xfrm>
        </p:spPr>
        <p:txBody>
          <a:bodyPr lIns="91440" tIns="45720" rIns="91440" bIns="45720"/>
          <a:lstStyle/>
          <a:p>
            <a:pPr algn="just" defTabSz="914400" eaLnBrk="1" hangingPunct="1"/>
            <a:r>
              <a:rPr lang="pt-BR" sz="1800" b="1" u="sng" dirty="0">
                <a:latin typeface="Arial" panose="020B0604020202020204" pitchFamily="34" charset="0"/>
              </a:rPr>
              <a:t>Taxa Interna de Retorno (TIR)</a:t>
            </a:r>
          </a:p>
          <a:p>
            <a:pPr algn="just" defTabSz="914400" eaLnBrk="1" hangingPunct="1"/>
            <a:endParaRPr lang="pt-BR" sz="300" b="1" u="sng" dirty="0">
              <a:latin typeface="Arial" panose="020B0604020202020204" pitchFamily="34" charset="0"/>
            </a:endParaRPr>
          </a:p>
          <a:p>
            <a:pPr algn="just" defTabSz="914400" eaLnBrk="1" hangingPunct="1"/>
            <a:r>
              <a:rPr lang="pt-BR" sz="1600" b="1" dirty="0">
                <a:latin typeface="Arial" panose="020B0604020202020204" pitchFamily="34" charset="0"/>
              </a:rPr>
              <a:t>Linha de tempo representando os fluxos de caixa e a TIR dos projetos A e B</a:t>
            </a:r>
          </a:p>
          <a:p>
            <a:pPr algn="just" defTabSz="914400" eaLnBrk="1" hangingPunct="1"/>
            <a:endParaRPr lang="pt-BR" sz="500" b="1" dirty="0">
              <a:latin typeface="Arial" panose="020B0604020202020204" pitchFamily="34" charset="0"/>
            </a:endParaRPr>
          </a:p>
          <a:p>
            <a:pPr algn="just" defTabSz="914400" eaLnBrk="1" hangingPunct="1"/>
            <a:r>
              <a:rPr lang="pt-BR" sz="1600" b="1" u="sng" dirty="0">
                <a:latin typeface="Arial" panose="020B0604020202020204" pitchFamily="34" charset="0"/>
              </a:rPr>
              <a:t>PROJETO A: </a:t>
            </a:r>
          </a:p>
          <a:p>
            <a:pPr algn="just" defTabSz="914400" eaLnBrk="1" hangingPunct="1"/>
            <a:endParaRPr lang="pt-BR" sz="1600" b="1" dirty="0">
              <a:latin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 bwMode="gray">
          <a:xfrm>
            <a:off x="197467" y="877293"/>
            <a:ext cx="8786813" cy="5572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 bwMode="gray">
          <a:xfrm>
            <a:off x="840405" y="2806106"/>
            <a:ext cx="642937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ector reto 19"/>
          <p:cNvCxnSpPr/>
          <p:nvPr/>
        </p:nvCxnSpPr>
        <p:spPr bwMode="gray">
          <a:xfrm>
            <a:off x="1411905" y="3876153"/>
            <a:ext cx="6858000" cy="14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 bwMode="gray">
          <a:xfrm>
            <a:off x="3697905" y="2663231"/>
            <a:ext cx="1928812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do período</a:t>
            </a:r>
          </a:p>
        </p:txBody>
      </p:sp>
      <p:cxnSp>
        <p:nvCxnSpPr>
          <p:cNvPr id="24" name="Conector reto 23"/>
          <p:cNvCxnSpPr/>
          <p:nvPr/>
        </p:nvCxnSpPr>
        <p:spPr bwMode="gray">
          <a:xfrm rot="5400000">
            <a:off x="1126949" y="4164212"/>
            <a:ext cx="56991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 bwMode="gray">
          <a:xfrm rot="5400000" flipH="1" flipV="1">
            <a:off x="2375517" y="3628431"/>
            <a:ext cx="500063" cy="158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 bwMode="gray">
          <a:xfrm rot="5400000" flipH="1" flipV="1">
            <a:off x="8020668" y="3626843"/>
            <a:ext cx="500062" cy="158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/>
          <p:cNvCxnSpPr/>
          <p:nvPr/>
        </p:nvCxnSpPr>
        <p:spPr bwMode="gray">
          <a:xfrm rot="5400000" flipH="1" flipV="1">
            <a:off x="6591918" y="3626843"/>
            <a:ext cx="500062" cy="1587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 bwMode="gray">
          <a:xfrm rot="5400000" flipH="1" flipV="1">
            <a:off x="5234605" y="3626843"/>
            <a:ext cx="50006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 bwMode="gray">
          <a:xfrm rot="5400000" flipH="1" flipV="1">
            <a:off x="3805855" y="3626843"/>
            <a:ext cx="50006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/>
          <p:cNvSpPr/>
          <p:nvPr/>
        </p:nvSpPr>
        <p:spPr bwMode="gray">
          <a:xfrm>
            <a:off x="983280" y="4496793"/>
            <a:ext cx="996427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 $ 42.000</a:t>
            </a:r>
          </a:p>
        </p:txBody>
      </p:sp>
      <p:sp>
        <p:nvSpPr>
          <p:cNvPr id="45" name="Retângulo 44"/>
          <p:cNvSpPr/>
          <p:nvPr/>
        </p:nvSpPr>
        <p:spPr bwMode="gray">
          <a:xfrm>
            <a:off x="2126280" y="3163293"/>
            <a:ext cx="928687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$ 14.000</a:t>
            </a:r>
          </a:p>
        </p:txBody>
      </p:sp>
      <p:sp>
        <p:nvSpPr>
          <p:cNvPr id="46" name="Retângulo 45"/>
          <p:cNvSpPr/>
          <p:nvPr/>
        </p:nvSpPr>
        <p:spPr bwMode="gray">
          <a:xfrm>
            <a:off x="3626467" y="3163293"/>
            <a:ext cx="928688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$ 14.000</a:t>
            </a:r>
          </a:p>
        </p:txBody>
      </p:sp>
      <p:sp>
        <p:nvSpPr>
          <p:cNvPr id="47" name="Retângulo 46"/>
          <p:cNvSpPr/>
          <p:nvPr/>
        </p:nvSpPr>
        <p:spPr bwMode="gray">
          <a:xfrm>
            <a:off x="4983780" y="3163293"/>
            <a:ext cx="928687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$ 14.000</a:t>
            </a:r>
          </a:p>
        </p:txBody>
      </p:sp>
      <p:sp>
        <p:nvSpPr>
          <p:cNvPr id="48" name="Retângulo 47"/>
          <p:cNvSpPr/>
          <p:nvPr/>
        </p:nvSpPr>
        <p:spPr bwMode="gray">
          <a:xfrm>
            <a:off x="6341092" y="3163293"/>
            <a:ext cx="928688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$ 14.000</a:t>
            </a:r>
          </a:p>
        </p:txBody>
      </p:sp>
      <p:sp>
        <p:nvSpPr>
          <p:cNvPr id="49" name="Retângulo 48"/>
          <p:cNvSpPr/>
          <p:nvPr/>
        </p:nvSpPr>
        <p:spPr bwMode="gray">
          <a:xfrm>
            <a:off x="7769842" y="3163293"/>
            <a:ext cx="928688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$ 14.000</a:t>
            </a:r>
          </a:p>
        </p:txBody>
      </p:sp>
      <p:cxnSp>
        <p:nvCxnSpPr>
          <p:cNvPr id="51" name="Conector reto 50"/>
          <p:cNvCxnSpPr/>
          <p:nvPr/>
        </p:nvCxnSpPr>
        <p:spPr bwMode="gray">
          <a:xfrm rot="5400000">
            <a:off x="2484260" y="4235650"/>
            <a:ext cx="2841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/>
          <p:cNvCxnSpPr/>
          <p:nvPr/>
        </p:nvCxnSpPr>
        <p:spPr bwMode="gray">
          <a:xfrm>
            <a:off x="2626342" y="4377731"/>
            <a:ext cx="564356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/>
          <p:cNvCxnSpPr/>
          <p:nvPr/>
        </p:nvCxnSpPr>
        <p:spPr bwMode="gray">
          <a:xfrm rot="5400000">
            <a:off x="8127824" y="4234062"/>
            <a:ext cx="285750" cy="1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eta dobrada 55"/>
          <p:cNvSpPr/>
          <p:nvPr/>
        </p:nvSpPr>
        <p:spPr bwMode="gray">
          <a:xfrm rot="10800000">
            <a:off x="2381536" y="4391379"/>
            <a:ext cx="3357563" cy="1571625"/>
          </a:xfrm>
          <a:prstGeom prst="bentArrow">
            <a:avLst>
              <a:gd name="adj1" fmla="val 8774"/>
              <a:gd name="adj2" fmla="val 7364"/>
              <a:gd name="adj3" fmla="val 25784"/>
              <a:gd name="adj4" fmla="val 4375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tângulo 57"/>
          <p:cNvSpPr/>
          <p:nvPr/>
        </p:nvSpPr>
        <p:spPr bwMode="gray">
          <a:xfrm>
            <a:off x="983280" y="5377856"/>
            <a:ext cx="928687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$ 42.000</a:t>
            </a:r>
          </a:p>
        </p:txBody>
      </p:sp>
      <p:cxnSp>
        <p:nvCxnSpPr>
          <p:cNvPr id="60" name="Conector reto 59"/>
          <p:cNvCxnSpPr/>
          <p:nvPr/>
        </p:nvCxnSpPr>
        <p:spPr bwMode="gray">
          <a:xfrm>
            <a:off x="1054717" y="5663606"/>
            <a:ext cx="78581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/>
          <p:cNvSpPr/>
          <p:nvPr/>
        </p:nvSpPr>
        <p:spPr bwMode="gray">
          <a:xfrm>
            <a:off x="911842" y="5735043"/>
            <a:ext cx="928688" cy="214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$ 0</a:t>
            </a:r>
          </a:p>
        </p:txBody>
      </p:sp>
      <p:cxnSp>
        <p:nvCxnSpPr>
          <p:cNvPr id="65" name="Conector reto 64"/>
          <p:cNvCxnSpPr/>
          <p:nvPr/>
        </p:nvCxnSpPr>
        <p:spPr bwMode="gray">
          <a:xfrm>
            <a:off x="1054717" y="6019206"/>
            <a:ext cx="785813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 bwMode="gray">
          <a:xfrm>
            <a:off x="268905" y="5592168"/>
            <a:ext cx="714375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VPL</a:t>
            </a:r>
          </a:p>
        </p:txBody>
      </p:sp>
      <p:sp>
        <p:nvSpPr>
          <p:cNvPr id="32" name="Retângulo 31"/>
          <p:cNvSpPr/>
          <p:nvPr/>
        </p:nvSpPr>
        <p:spPr bwMode="gray">
          <a:xfrm>
            <a:off x="3412155" y="5306418"/>
            <a:ext cx="1714500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81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6" grpId="0" animBg="1"/>
      <p:bldP spid="58" grpId="0"/>
      <p:bldP spid="61" grpId="0"/>
      <p:bldP spid="66" grpId="0"/>
      <p:bldP spid="3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ubtítulo 2"/>
          <p:cNvSpPr>
            <a:spLocks noGrp="1"/>
          </p:cNvSpPr>
          <p:nvPr>
            <p:ph type="subTitle" idx="4294967295"/>
          </p:nvPr>
        </p:nvSpPr>
        <p:spPr bwMode="gray">
          <a:xfrm>
            <a:off x="223838" y="1373188"/>
            <a:ext cx="8786812" cy="5168900"/>
          </a:xfrm>
        </p:spPr>
        <p:txBody>
          <a:bodyPr lIns="91440" tIns="45720" rIns="91440" bIns="45720"/>
          <a:lstStyle/>
          <a:p>
            <a:pPr marL="0" indent="0" algn="just" eaLnBrk="1" hangingPunct="1">
              <a:buFont typeface="Monotype Sorts" pitchFamily="2" charset="2"/>
              <a:buNone/>
            </a:pPr>
            <a:r>
              <a:rPr lang="pt-BR" altLang="pt-BR" sz="1600" u="sng" dirty="0">
                <a:latin typeface="Arial" panose="020B0604020202020204" pitchFamily="34" charset="0"/>
              </a:rPr>
              <a:t>PROJETO B: </a:t>
            </a:r>
          </a:p>
          <a:p>
            <a:pPr marL="0" indent="0" algn="just" eaLnBrk="1" hangingPunct="1">
              <a:buFont typeface="Monotype Sorts" pitchFamily="2" charset="2"/>
              <a:buNone/>
            </a:pPr>
            <a:endParaRPr lang="pt-BR" altLang="pt-BR" sz="1600" dirty="0">
              <a:latin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 bwMode="gray">
          <a:xfrm>
            <a:off x="169863" y="849313"/>
            <a:ext cx="8786812" cy="5572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tângulo 8"/>
          <p:cNvSpPr/>
          <p:nvPr/>
        </p:nvSpPr>
        <p:spPr bwMode="gray">
          <a:xfrm>
            <a:off x="812800" y="2778125"/>
            <a:ext cx="642938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Conector reto 19"/>
          <p:cNvCxnSpPr/>
          <p:nvPr/>
        </p:nvCxnSpPr>
        <p:spPr bwMode="gray">
          <a:xfrm>
            <a:off x="1312863" y="2921000"/>
            <a:ext cx="7072312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 bwMode="gray">
          <a:xfrm>
            <a:off x="3527425" y="1243013"/>
            <a:ext cx="1928813" cy="285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do período</a:t>
            </a:r>
          </a:p>
        </p:txBody>
      </p:sp>
      <p:cxnSp>
        <p:nvCxnSpPr>
          <p:cNvPr id="24" name="Conector reto 23"/>
          <p:cNvCxnSpPr/>
          <p:nvPr/>
        </p:nvCxnSpPr>
        <p:spPr bwMode="gray">
          <a:xfrm rot="5400000">
            <a:off x="1027113" y="3206750"/>
            <a:ext cx="5715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 bwMode="gray">
          <a:xfrm rot="5400000" flipH="1" flipV="1">
            <a:off x="2420938" y="2670175"/>
            <a:ext cx="500062" cy="15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 bwMode="gray">
          <a:xfrm rot="5400000" flipH="1" flipV="1">
            <a:off x="7993063" y="2670175"/>
            <a:ext cx="500062" cy="15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ector reto 40"/>
          <p:cNvCxnSpPr/>
          <p:nvPr/>
        </p:nvCxnSpPr>
        <p:spPr bwMode="gray">
          <a:xfrm rot="5400000" flipH="1" flipV="1">
            <a:off x="6564313" y="2670175"/>
            <a:ext cx="500062" cy="15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 bwMode="gray">
          <a:xfrm rot="5400000" flipH="1" flipV="1">
            <a:off x="5207000" y="2659063"/>
            <a:ext cx="500063" cy="15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 bwMode="gray">
          <a:xfrm rot="5400000" flipH="1" flipV="1">
            <a:off x="3778251" y="2670175"/>
            <a:ext cx="500062" cy="15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tângulo 43"/>
          <p:cNvSpPr/>
          <p:nvPr/>
        </p:nvSpPr>
        <p:spPr bwMode="gray">
          <a:xfrm>
            <a:off x="684213" y="3570289"/>
            <a:ext cx="1271887" cy="207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 $ 45.000</a:t>
            </a:r>
          </a:p>
        </p:txBody>
      </p:sp>
      <p:sp>
        <p:nvSpPr>
          <p:cNvPr id="45" name="Retângulo 44"/>
          <p:cNvSpPr/>
          <p:nvPr/>
        </p:nvSpPr>
        <p:spPr bwMode="gray">
          <a:xfrm>
            <a:off x="2170113" y="2135188"/>
            <a:ext cx="928687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$ 28.000</a:t>
            </a:r>
          </a:p>
        </p:txBody>
      </p:sp>
      <p:sp>
        <p:nvSpPr>
          <p:cNvPr id="46" name="Retângulo 45"/>
          <p:cNvSpPr/>
          <p:nvPr/>
        </p:nvSpPr>
        <p:spPr bwMode="gray">
          <a:xfrm>
            <a:off x="3527425" y="2135188"/>
            <a:ext cx="928688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$ 12.000</a:t>
            </a:r>
          </a:p>
        </p:txBody>
      </p:sp>
      <p:sp>
        <p:nvSpPr>
          <p:cNvPr id="47" name="Retângulo 46"/>
          <p:cNvSpPr/>
          <p:nvPr/>
        </p:nvSpPr>
        <p:spPr bwMode="gray">
          <a:xfrm>
            <a:off x="4956175" y="2135188"/>
            <a:ext cx="928688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$ 10.000</a:t>
            </a:r>
          </a:p>
        </p:txBody>
      </p:sp>
      <p:sp>
        <p:nvSpPr>
          <p:cNvPr id="48" name="Retângulo 47"/>
          <p:cNvSpPr/>
          <p:nvPr/>
        </p:nvSpPr>
        <p:spPr bwMode="gray">
          <a:xfrm>
            <a:off x="6313488" y="2135188"/>
            <a:ext cx="928687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$ 10.000</a:t>
            </a:r>
          </a:p>
        </p:txBody>
      </p:sp>
      <p:sp>
        <p:nvSpPr>
          <p:cNvPr id="49" name="Retângulo 48"/>
          <p:cNvSpPr/>
          <p:nvPr/>
        </p:nvSpPr>
        <p:spPr bwMode="gray">
          <a:xfrm>
            <a:off x="7742238" y="2135188"/>
            <a:ext cx="928687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$ 10.000</a:t>
            </a:r>
          </a:p>
        </p:txBody>
      </p:sp>
      <p:sp>
        <p:nvSpPr>
          <p:cNvPr id="56" name="Seta dobrada 55"/>
          <p:cNvSpPr/>
          <p:nvPr/>
        </p:nvSpPr>
        <p:spPr bwMode="gray">
          <a:xfrm rot="10800000">
            <a:off x="1884671" y="2993122"/>
            <a:ext cx="2214563" cy="1571625"/>
          </a:xfrm>
          <a:prstGeom prst="bentArrow">
            <a:avLst>
              <a:gd name="adj1" fmla="val 8774"/>
              <a:gd name="adj2" fmla="val 4797"/>
              <a:gd name="adj3" fmla="val 25784"/>
              <a:gd name="adj4" fmla="val 45461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tângulo 56"/>
          <p:cNvSpPr/>
          <p:nvPr/>
        </p:nvSpPr>
        <p:spPr bwMode="gray">
          <a:xfrm>
            <a:off x="1455738" y="3563938"/>
            <a:ext cx="1714500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TIR=?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60" name="Conector reto 59"/>
          <p:cNvCxnSpPr/>
          <p:nvPr/>
        </p:nvCxnSpPr>
        <p:spPr bwMode="gray">
          <a:xfrm>
            <a:off x="1127125" y="5624513"/>
            <a:ext cx="496888" cy="4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/>
          <p:cNvSpPr/>
          <p:nvPr/>
        </p:nvSpPr>
        <p:spPr bwMode="gray">
          <a:xfrm>
            <a:off x="884238" y="5707063"/>
            <a:ext cx="928687" cy="214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$ 0</a:t>
            </a:r>
          </a:p>
        </p:txBody>
      </p:sp>
      <p:cxnSp>
        <p:nvCxnSpPr>
          <p:cNvPr id="65" name="Conector reto 64"/>
          <p:cNvCxnSpPr/>
          <p:nvPr/>
        </p:nvCxnSpPr>
        <p:spPr bwMode="gray">
          <a:xfrm>
            <a:off x="1146175" y="5992813"/>
            <a:ext cx="4730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 bwMode="gray">
          <a:xfrm>
            <a:off x="241300" y="5564188"/>
            <a:ext cx="714375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VPL</a:t>
            </a:r>
          </a:p>
        </p:txBody>
      </p:sp>
      <p:sp>
        <p:nvSpPr>
          <p:cNvPr id="32" name="Seta dobrada 31"/>
          <p:cNvSpPr/>
          <p:nvPr/>
        </p:nvSpPr>
        <p:spPr bwMode="gray">
          <a:xfrm rot="10800000">
            <a:off x="1884671" y="2993122"/>
            <a:ext cx="3643313" cy="1928813"/>
          </a:xfrm>
          <a:prstGeom prst="bentArrow">
            <a:avLst>
              <a:gd name="adj1" fmla="val 8774"/>
              <a:gd name="adj2" fmla="val 3181"/>
              <a:gd name="adj3" fmla="val 25784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Seta dobrada 32"/>
          <p:cNvSpPr/>
          <p:nvPr/>
        </p:nvSpPr>
        <p:spPr bwMode="gray">
          <a:xfrm rot="10800000">
            <a:off x="1884671" y="2993122"/>
            <a:ext cx="5000625" cy="2286000"/>
          </a:xfrm>
          <a:prstGeom prst="bentArrow">
            <a:avLst>
              <a:gd name="adj1" fmla="val 8774"/>
              <a:gd name="adj2" fmla="val 3488"/>
              <a:gd name="adj3" fmla="val 25784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Seta dobrada 33"/>
          <p:cNvSpPr/>
          <p:nvPr/>
        </p:nvSpPr>
        <p:spPr bwMode="gray">
          <a:xfrm rot="10800000">
            <a:off x="1884671" y="2993122"/>
            <a:ext cx="857250" cy="1214438"/>
          </a:xfrm>
          <a:prstGeom prst="bentArrow">
            <a:avLst>
              <a:gd name="adj1" fmla="val 8774"/>
              <a:gd name="adj2" fmla="val 7364"/>
              <a:gd name="adj3" fmla="val 25784"/>
              <a:gd name="adj4" fmla="val 4688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Seta dobrada 34"/>
          <p:cNvSpPr/>
          <p:nvPr/>
        </p:nvSpPr>
        <p:spPr bwMode="gray">
          <a:xfrm rot="10800000">
            <a:off x="1956109" y="2993122"/>
            <a:ext cx="6357937" cy="2714625"/>
          </a:xfrm>
          <a:prstGeom prst="bentArrow">
            <a:avLst>
              <a:gd name="adj1" fmla="val 8774"/>
              <a:gd name="adj2" fmla="val 3643"/>
              <a:gd name="adj3" fmla="val 25784"/>
              <a:gd name="adj4" fmla="val 43750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tângulo 35"/>
          <p:cNvSpPr/>
          <p:nvPr/>
        </p:nvSpPr>
        <p:spPr bwMode="gray">
          <a:xfrm>
            <a:off x="2670175" y="3849688"/>
            <a:ext cx="1714500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TIR=?</a:t>
            </a:r>
          </a:p>
        </p:txBody>
      </p:sp>
      <p:sp>
        <p:nvSpPr>
          <p:cNvPr id="37" name="Retângulo 36"/>
          <p:cNvSpPr/>
          <p:nvPr/>
        </p:nvSpPr>
        <p:spPr bwMode="gray">
          <a:xfrm>
            <a:off x="4027488" y="4278313"/>
            <a:ext cx="1714500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TIR=?</a:t>
            </a:r>
          </a:p>
        </p:txBody>
      </p:sp>
      <p:sp>
        <p:nvSpPr>
          <p:cNvPr id="38" name="Retângulo 37"/>
          <p:cNvSpPr/>
          <p:nvPr/>
        </p:nvSpPr>
        <p:spPr bwMode="gray">
          <a:xfrm>
            <a:off x="5170488" y="4635500"/>
            <a:ext cx="1714500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TIR=?</a:t>
            </a:r>
          </a:p>
        </p:txBody>
      </p:sp>
      <p:sp>
        <p:nvSpPr>
          <p:cNvPr id="39" name="Retângulo 38"/>
          <p:cNvSpPr/>
          <p:nvPr/>
        </p:nvSpPr>
        <p:spPr bwMode="gray">
          <a:xfrm>
            <a:off x="6599238" y="4992688"/>
            <a:ext cx="1714500" cy="3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TIR=?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Chave esquerda 49"/>
          <p:cNvSpPr/>
          <p:nvPr/>
        </p:nvSpPr>
        <p:spPr bwMode="gray">
          <a:xfrm>
            <a:off x="1527175" y="3921125"/>
            <a:ext cx="357188" cy="1714500"/>
          </a:xfrm>
          <a:prstGeom prst="lef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tângulo 50"/>
          <p:cNvSpPr/>
          <p:nvPr/>
        </p:nvSpPr>
        <p:spPr bwMode="gray">
          <a:xfrm>
            <a:off x="408345" y="4610101"/>
            <a:ext cx="1271886" cy="223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$ 45.000</a:t>
            </a:r>
          </a:p>
        </p:txBody>
      </p:sp>
      <p:sp>
        <p:nvSpPr>
          <p:cNvPr id="213038" name="Retângulo 3"/>
          <p:cNvSpPr>
            <a:spLocks noChangeArrowheads="1"/>
          </p:cNvSpPr>
          <p:nvPr/>
        </p:nvSpPr>
        <p:spPr bwMode="auto">
          <a:xfrm>
            <a:off x="598487" y="203488"/>
            <a:ext cx="45047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1013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7" grpId="0"/>
      <p:bldP spid="66" grpId="0"/>
      <p:bldP spid="36" grpId="0"/>
      <p:bldP spid="37" grpId="0"/>
      <p:bldP spid="38" grpId="0"/>
      <p:bldP spid="39" grpId="0"/>
      <p:bldP spid="50" grpId="0" animBg="1"/>
      <p:bldP spid="5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dirty="0"/>
              <a:t>Um imóvel foi colocado à venda por uma construtora com as seguintes condições para o investimento: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Valor a ser pago à vista – um milhão de reais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ou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3535176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Opção (A)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Entrada de 200K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06 PARCELAS DE		70K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06 PARCELAS DE		80K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07 PARCELAS DE		90K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05 PARCELAS DE		100K</a:t>
            </a:r>
            <a:endParaRPr lang="pt-BR" sz="20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888397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Opção (B)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Entrada de 200K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Carência de 30 DIAS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04 PARCELAS DE		100K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04 PARCELAS DE		90K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04 PARCELAS DE		80K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12 PARCELAS DE		70K</a:t>
            </a:r>
            <a:endParaRPr lang="pt-BR" sz="20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2954540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Opção (C)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Entrada de 300K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12 PARCELAS DE		70K</a:t>
            </a: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12 PARCELAS DE		90K</a:t>
            </a: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400" b="1" dirty="0"/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2250964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pt-BR" sz="3200" dirty="0">
              <a:latin typeface="Arial" panose="020B0604020202020204" pitchFamily="34" charset="0"/>
            </a:endParaRPr>
          </a:p>
          <a:p>
            <a:pPr algn="just"/>
            <a:r>
              <a:rPr lang="pt-BR" sz="3200" dirty="0">
                <a:latin typeface="Arial" panose="020B0604020202020204" pitchFamily="34" charset="0"/>
              </a:rPr>
              <a:t>Nenhum problema pode ser resolvido pelo mesmo estado de consciência que o criou...</a:t>
            </a: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r>
              <a:rPr lang="pt-BR" sz="1801" dirty="0">
                <a:latin typeface="Arial" panose="020B0604020202020204" pitchFamily="34" charset="0"/>
              </a:rPr>
              <a:t>Albert Einstein</a:t>
            </a:r>
          </a:p>
          <a:p>
            <a:pPr marL="0" indent="0">
              <a:lnSpc>
                <a:spcPts val="3803"/>
              </a:lnSpc>
              <a:buNone/>
            </a:pP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>
              <a:lnSpc>
                <a:spcPts val="3803"/>
              </a:lnSpc>
              <a:buNone/>
            </a:pPr>
            <a:endParaRPr lang="pt-BR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39552" y="260650"/>
            <a:ext cx="7200800" cy="41805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COMPROMISSOS</a:t>
            </a:r>
          </a:p>
        </p:txBody>
      </p:sp>
    </p:spTree>
    <p:extLst>
      <p:ext uri="{BB962C8B-B14F-4D97-AF65-F5344CB8AC3E}">
        <p14:creationId xmlns:p14="http://schemas.microsoft.com/office/powerpoint/2010/main" val="281413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85720" y="1214422"/>
            <a:ext cx="8421552" cy="487999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>
              <a:solidFill>
                <a:srgbClr val="ED1651"/>
              </a:solidFill>
            </a:endParaRP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>
              <a:solidFill>
                <a:srgbClr val="ED1651"/>
              </a:solidFill>
            </a:endParaRP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>
              <a:solidFill>
                <a:srgbClr val="ED1651"/>
              </a:solidFill>
            </a:endParaRPr>
          </a:p>
          <a:p>
            <a:pPr algn="ctr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r>
              <a:rPr lang="pt-BR" sz="2800" b="1" dirty="0"/>
              <a:t>Qual é a melhor opção para o investimento?</a:t>
            </a:r>
            <a:endParaRPr lang="pt-BR" sz="20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/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800" b="1" dirty="0">
              <a:solidFill>
                <a:srgbClr val="ED1651"/>
              </a:solidFill>
            </a:endParaRPr>
          </a:p>
          <a:p>
            <a:pPr algn="just">
              <a:lnSpc>
                <a:spcPct val="150000"/>
              </a:lnSpc>
              <a:buClr>
                <a:srgbClr val="ED1651"/>
              </a:buClr>
              <a:buFont typeface="Wingdings" panose="05000000000000000000" pitchFamily="2" charset="2"/>
              <a:buChar char="§"/>
            </a:pPr>
            <a:endParaRPr lang="pt-BR" sz="2400" b="1" dirty="0">
              <a:solidFill>
                <a:srgbClr val="ED1651"/>
              </a:solidFill>
            </a:endParaRPr>
          </a:p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28596" y="214290"/>
            <a:ext cx="62029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TAXA INTERNA DE RETORNO (TIR)</a:t>
            </a:r>
          </a:p>
        </p:txBody>
      </p:sp>
    </p:spTree>
    <p:extLst>
      <p:ext uri="{BB962C8B-B14F-4D97-AF65-F5344CB8AC3E}">
        <p14:creationId xmlns:p14="http://schemas.microsoft.com/office/powerpoint/2010/main" val="958331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algn="ctr">
              <a:lnSpc>
                <a:spcPts val="3803"/>
              </a:lnSpc>
              <a:buNone/>
              <a:defRPr/>
            </a:pPr>
            <a:r>
              <a:rPr lang="pt-BR" sz="2400" i="0" dirty="0">
                <a:latin typeface="Arial" panose="020B0604020202020204" pitchFamily="34" charset="0"/>
                <a:cs typeface="Times New Roman" pitchFamily="18" charset="0"/>
              </a:rPr>
              <a:t>ROI</a:t>
            </a:r>
          </a:p>
          <a:p>
            <a:pPr marL="0" algn="ctr">
              <a:lnSpc>
                <a:spcPts val="3803"/>
              </a:lnSpc>
              <a:buNone/>
              <a:defRPr/>
            </a:pPr>
            <a:r>
              <a:rPr lang="pt-BR" sz="2400" dirty="0">
                <a:cs typeface="Times New Roman" pitchFamily="18" charset="0"/>
              </a:rPr>
              <a:t>Retorno sobre o Investimento</a:t>
            </a:r>
            <a:endParaRPr lang="pt-BR" sz="2400" i="0" dirty="0">
              <a:latin typeface="Arial" panose="020B0604020202020204" pitchFamily="34" charset="0"/>
            </a:endParaRPr>
          </a:p>
        </p:txBody>
      </p:sp>
      <p:sp>
        <p:nvSpPr>
          <p:cNvPr id="4100" name="Espaço Reservado para Número de Slide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1">
                <a:solidFill>
                  <a:schemeClr val="tx1"/>
                </a:solidFill>
                <a:latin typeface="Helvetica" pitchFamily="34" charset="0"/>
              </a:defRPr>
            </a:lvl1pPr>
            <a:lvl2pPr marL="742896" indent="-285730">
              <a:defRPr sz="1001">
                <a:solidFill>
                  <a:schemeClr val="tx1"/>
                </a:solidFill>
                <a:latin typeface="Helvetica" pitchFamily="34" charset="0"/>
              </a:defRPr>
            </a:lvl2pPr>
            <a:lvl3pPr marL="1142917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3pPr>
            <a:lvl4pPr marL="1600081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4pPr>
            <a:lvl5pPr marL="2057246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5pPr>
            <a:lvl6pPr marL="2514412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6pPr>
            <a:lvl7pPr marL="2971579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7pPr>
            <a:lvl8pPr marL="3428744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8pPr>
            <a:lvl9pPr marL="3885908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B05941-B619-43EB-B4DC-085EEF7878C9}" type="slidenum">
              <a:rPr kumimoji="0" lang="pt-BR" sz="1001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001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488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91440" tIns="45723" rIns="91440" bIns="45723" numCol="1" anchor="t" anchorCtr="0" compatLnSpc="1">
            <a:prstTxWarp prst="textNoShape">
              <a:avLst/>
            </a:prstTxWarp>
          </a:bodyPr>
          <a:lstStyle/>
          <a:p>
            <a:pPr marL="342875" indent="-342875" algn="just" eaLnBrk="1" hangingPunct="1"/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O ROI é uma medida que quantifica o retorno produzido pelas decisões de investimentos e avalia a atratividade econômica do empreendimento.</a:t>
            </a:r>
          </a:p>
          <a:p>
            <a:pPr marL="342875" indent="-342875" algn="just" eaLnBrk="1" hangingPunct="1"/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875" indent="-342875" algn="just" eaLnBrk="1" hangingPunct="1">
              <a:buNone/>
            </a:pPr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875" indent="-342875" algn="just" eaLnBrk="1" hangingPunct="1"/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É o conceito mais básico possível, que deve(ria) estar presente em qualquer tipo de projeto: todo projeto precisa dar retorno.</a:t>
            </a:r>
          </a:p>
          <a:p>
            <a:pPr marL="0" indent="0" algn="just" eaLnBrk="1" hangingPunct="1">
              <a:buNone/>
            </a:pPr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875" indent="-342875" algn="just" eaLnBrk="1" hangingPunct="1"/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875" indent="-342875" algn="just" eaLnBrk="1" hangingPunct="1"/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Calculado através da divisão dos seus benefícios pelo custo do investimento e expresso em porcentagem. </a:t>
            </a:r>
          </a:p>
          <a:p>
            <a:pPr marL="342875" indent="-342875" algn="just" eaLnBrk="1" hangingPunct="1"/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45723" rIns="91440" bIns="45723" anchor="ctr"/>
          <a:lstStyle/>
          <a:p>
            <a:pPr eaLnBrk="1" hangingPunct="1"/>
            <a:r>
              <a:rPr lang="en-US" sz="2401" dirty="0">
                <a:latin typeface="Arial" panose="020B0604020202020204" pitchFamily="34" charset="0"/>
              </a:rPr>
              <a:t>O </a:t>
            </a:r>
            <a:r>
              <a:rPr lang="en-US" sz="2401" dirty="0" err="1">
                <a:latin typeface="Arial" panose="020B0604020202020204" pitchFamily="34" charset="0"/>
              </a:rPr>
              <a:t>que</a:t>
            </a:r>
            <a:r>
              <a:rPr lang="en-US" sz="2401" dirty="0">
                <a:latin typeface="Arial" panose="020B0604020202020204" pitchFamily="34" charset="0"/>
              </a:rPr>
              <a:t> é o ROI?</a:t>
            </a:r>
            <a:endParaRPr lang="pt-BR" sz="240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7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ts val="3361"/>
              </a:lnSpc>
              <a:buNone/>
            </a:pPr>
            <a:r>
              <a:rPr lang="pt-BR" b="0" i="0" dirty="0">
                <a:latin typeface="Arial" panose="020B0604020202020204" pitchFamily="34" charset="0"/>
              </a:rPr>
              <a:t>Nada há de novo no conceito do ROI. </a:t>
            </a:r>
          </a:p>
          <a:p>
            <a:pPr algn="just">
              <a:lnSpc>
                <a:spcPts val="3361"/>
              </a:lnSpc>
              <a:buFont typeface="Wingdings" panose="05000000000000000000" pitchFamily="2" charset="2"/>
              <a:buChar char="q"/>
            </a:pPr>
            <a:endParaRPr lang="pt-BR" b="0" i="0" dirty="0">
              <a:latin typeface="Arial" panose="020B0604020202020204" pitchFamily="34" charset="0"/>
            </a:endParaRPr>
          </a:p>
          <a:p>
            <a:pPr algn="just">
              <a:lnSpc>
                <a:spcPts val="3361"/>
              </a:lnSpc>
              <a:buFont typeface="Wingdings" panose="05000000000000000000" pitchFamily="2" charset="2"/>
              <a:buChar char="q"/>
            </a:pPr>
            <a:endParaRPr lang="pt-BR" b="0" i="0" dirty="0">
              <a:latin typeface="Arial" panose="020B0604020202020204" pitchFamily="34" charset="0"/>
            </a:endParaRPr>
          </a:p>
          <a:p>
            <a:pPr marL="0" indent="0" algn="just">
              <a:lnSpc>
                <a:spcPts val="3361"/>
              </a:lnSpc>
              <a:buNone/>
            </a:pPr>
            <a:r>
              <a:rPr lang="pt-BR" b="0" i="0" dirty="0">
                <a:latin typeface="Arial" panose="020B0604020202020204" pitchFamily="34" charset="0"/>
              </a:rPr>
              <a:t>	É o conceito mais básico possível, que deve(ria) 	estar presente em qualquer tipo de projeto: todo 	projeto precisa dar retorno, ou não faz qualquer 	sentido leva–</a:t>
            </a:r>
            <a:r>
              <a:rPr lang="pt-BR" b="0" i="0" dirty="0" err="1">
                <a:latin typeface="Arial" panose="020B0604020202020204" pitchFamily="34" charset="0"/>
              </a:rPr>
              <a:t>lo</a:t>
            </a:r>
            <a:r>
              <a:rPr lang="pt-BR" b="0" i="0" dirty="0">
                <a:latin typeface="Arial" panose="020B0604020202020204" pitchFamily="34" charset="0"/>
              </a:rPr>
              <a:t> adiante.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0650"/>
            <a:ext cx="7200800" cy="41805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1" dirty="0">
                <a:latin typeface="Arial" panose="020B0604020202020204" pitchFamily="34" charset="0"/>
              </a:rPr>
              <a:t>ROI </a:t>
            </a:r>
            <a:r>
              <a:rPr lang="en-US" sz="2401" dirty="0">
                <a:latin typeface="Arial" panose="020B0604020202020204" pitchFamily="34" charset="0"/>
              </a:rPr>
              <a:t>-  Return on </a:t>
            </a:r>
            <a:r>
              <a:rPr lang="en-US" sz="2401" dirty="0" err="1">
                <a:latin typeface="Arial" panose="020B0604020202020204" pitchFamily="34" charset="0"/>
              </a:rPr>
              <a:t>Investiment</a:t>
            </a:r>
            <a:endParaRPr lang="pt-BR" sz="240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62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i="0" dirty="0" err="1">
                <a:latin typeface="Arial" panose="020B0604020202020204" pitchFamily="34" charset="0"/>
              </a:rPr>
              <a:t>Existem</a:t>
            </a:r>
            <a:r>
              <a:rPr lang="en-US" b="0" i="0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</a:rPr>
              <a:t>diversas</a:t>
            </a:r>
            <a:r>
              <a:rPr lang="en-US" b="0" i="0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</a:rPr>
              <a:t>métricas</a:t>
            </a:r>
            <a:r>
              <a:rPr lang="en-US" b="0" i="0" dirty="0">
                <a:latin typeface="Arial" panose="020B0604020202020204" pitchFamily="34" charset="0"/>
              </a:rPr>
              <a:t> para </a:t>
            </a:r>
            <a:r>
              <a:rPr lang="en-US" b="0" i="0" dirty="0" err="1">
                <a:latin typeface="Arial" panose="020B0604020202020204" pitchFamily="34" charset="0"/>
              </a:rPr>
              <a:t>encontrar</a:t>
            </a:r>
            <a:r>
              <a:rPr lang="en-US" b="0" i="0" dirty="0">
                <a:latin typeface="Arial" panose="020B0604020202020204" pitchFamily="34" charset="0"/>
              </a:rPr>
              <a:t> o ROI, </a:t>
            </a:r>
            <a:r>
              <a:rPr lang="en-US" b="0" i="0" dirty="0" err="1">
                <a:latin typeface="Arial" panose="020B0604020202020204" pitchFamily="34" charset="0"/>
              </a:rPr>
              <a:t>contudo</a:t>
            </a:r>
            <a:r>
              <a:rPr lang="en-US" b="0" i="0" dirty="0">
                <a:latin typeface="Arial" panose="020B0604020202020204" pitchFamily="34" charset="0"/>
              </a:rPr>
              <a:t>, o </a:t>
            </a:r>
            <a:r>
              <a:rPr lang="en-US" b="0" i="0" dirty="0" err="1">
                <a:latin typeface="Arial" panose="020B0604020202020204" pitchFamily="34" charset="0"/>
              </a:rPr>
              <a:t>mais</a:t>
            </a:r>
            <a:r>
              <a:rPr lang="en-US" b="0" i="0" dirty="0">
                <a:latin typeface="Arial" panose="020B0604020202020204" pitchFamily="34" charset="0"/>
              </a:rPr>
              <a:t> </a:t>
            </a:r>
            <a:r>
              <a:rPr lang="en-US" b="0" i="0" dirty="0" err="1">
                <a:latin typeface="Arial" panose="020B0604020202020204" pitchFamily="34" charset="0"/>
              </a:rPr>
              <a:t>importante</a:t>
            </a:r>
            <a:r>
              <a:rPr lang="en-US" b="0" i="0" dirty="0">
                <a:latin typeface="Arial" panose="020B0604020202020204" pitchFamily="34" charset="0"/>
              </a:rPr>
              <a:t> é saber:  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 err="1">
                <a:latin typeface="Arial" panose="020B0604020202020204" pitchFamily="34" charset="0"/>
              </a:rPr>
              <a:t>Qual</a:t>
            </a:r>
            <a:r>
              <a:rPr lang="en-US" dirty="0">
                <a:latin typeface="Arial" panose="020B0604020202020204" pitchFamily="34" charset="0"/>
              </a:rPr>
              <a:t> é o </a:t>
            </a:r>
            <a:r>
              <a:rPr lang="en-US" dirty="0" err="1">
                <a:latin typeface="Arial" panose="020B0604020202020204" pitchFamily="34" charset="0"/>
              </a:rPr>
              <a:t>seu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objetivo</a:t>
            </a:r>
            <a:r>
              <a:rPr lang="en-US" dirty="0">
                <a:latin typeface="Arial" panose="020B0604020202020204" pitchFamily="34" charset="0"/>
              </a:rPr>
              <a:t>?</a:t>
            </a:r>
          </a:p>
          <a:p>
            <a:pPr marL="0" indent="0" algn="just">
              <a:buNone/>
            </a:pPr>
            <a:endParaRPr lang="en-US" b="0" i="0" dirty="0"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</a:rPr>
              <a:t>Antes de </a:t>
            </a:r>
            <a:r>
              <a:rPr lang="en-US" dirty="0" err="1">
                <a:latin typeface="Arial" panose="020B0604020202020204" pitchFamily="34" charset="0"/>
              </a:rPr>
              <a:t>simplesmente</a:t>
            </a:r>
            <a:r>
              <a:rPr lang="en-US" dirty="0">
                <a:latin typeface="Arial" panose="020B0604020202020204" pitchFamily="34" charset="0"/>
              </a:rPr>
              <a:t> responder </a:t>
            </a:r>
            <a:r>
              <a:rPr lang="en-US" dirty="0" err="1">
                <a:latin typeface="Arial" panose="020B0604020202020204" pitchFamily="34" charset="0"/>
              </a:rPr>
              <a:t>esta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pergunta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reflita</a:t>
            </a:r>
            <a:r>
              <a:rPr lang="en-US" dirty="0">
                <a:latin typeface="Arial" panose="020B0604020202020204" pitchFamily="34" charset="0"/>
              </a:rPr>
              <a:t> um </a:t>
            </a:r>
            <a:r>
              <a:rPr lang="en-US" dirty="0" err="1">
                <a:latin typeface="Arial" panose="020B0604020202020204" pitchFamily="34" charset="0"/>
              </a:rPr>
              <a:t>pouco</a:t>
            </a:r>
            <a:r>
              <a:rPr lang="en-US" dirty="0">
                <a:latin typeface="Arial" panose="020B0604020202020204" pitchFamily="34" charset="0"/>
              </a:rPr>
              <a:t>…</a:t>
            </a:r>
          </a:p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3517" y="208508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ROI </a:t>
            </a:r>
            <a:r>
              <a:rPr kumimoji="0" lang="en-US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1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1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36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880"/>
              </a:lnSpc>
              <a:spcAft>
                <a:spcPts val="603"/>
              </a:spcAft>
              <a:buNone/>
            </a:pPr>
            <a:r>
              <a:rPr lang="pt-BR" dirty="0">
                <a:latin typeface="Arial" panose="020B0604020202020204" pitchFamily="34" charset="0"/>
              </a:rPr>
              <a:t>(</a:t>
            </a:r>
            <a:r>
              <a:rPr lang="pt-BR" sz="1801" dirty="0">
                <a:latin typeface="Arial" panose="020B0604020202020204" pitchFamily="34" charset="0"/>
              </a:rPr>
              <a:t>Receita - Custo) / Custo expresso como porcentagem.</a:t>
            </a:r>
          </a:p>
          <a:p>
            <a:pPr marL="0" indent="0">
              <a:lnSpc>
                <a:spcPts val="2880"/>
              </a:lnSpc>
              <a:spcAft>
                <a:spcPts val="603"/>
              </a:spcAft>
              <a:buNone/>
            </a:pPr>
            <a:endParaRPr lang="pt-BR" sz="1801" dirty="0">
              <a:latin typeface="Arial" panose="020B0604020202020204" pitchFamily="34" charset="0"/>
            </a:endParaRPr>
          </a:p>
          <a:p>
            <a:pPr marL="0" indent="0" algn="just">
              <a:lnSpc>
                <a:spcPts val="2880"/>
              </a:lnSpc>
              <a:spcAft>
                <a:spcPts val="603"/>
              </a:spcAft>
              <a:buNone/>
            </a:pPr>
            <a:r>
              <a:rPr lang="pt-BR" sz="1801" dirty="0">
                <a:latin typeface="Arial" panose="020B0604020202020204" pitchFamily="34" charset="0"/>
              </a:rPr>
              <a:t>Por exemplo, se fosse feito um investimento de R$ 150,00 em publicidade, e esse investimento rendesse R$ 500,00 em vendas, o retorno do investimento (ROI) seria:</a:t>
            </a:r>
          </a:p>
          <a:p>
            <a:pPr>
              <a:lnSpc>
                <a:spcPct val="80000"/>
              </a:lnSpc>
            </a:pP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en-US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065152" y="3780469"/>
            <a:ext cx="5850601" cy="2279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1" b="1" i="0" u="none" strike="noStrike" kern="1200" cap="none" spc="0" normalizeH="0" baseline="0" noProof="0">
              <a:ln w="12700">
                <a:solidFill>
                  <a:srgbClr val="C0C000"/>
                </a:solidFill>
                <a:prstDash val="solid"/>
              </a:ln>
              <a:pattFill prst="pct50">
                <a:fgClr>
                  <a:srgbClr val="C0C000"/>
                </a:fgClr>
                <a:bgClr>
                  <a:srgbClr val="C0C000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C0C000"/>
                </a:outerShdw>
              </a:effectLst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3026914" y="4412220"/>
            <a:ext cx="1584325" cy="101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500 – 150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150</a:t>
            </a:r>
            <a:endParaRPr kumimoji="0" lang="pt-BR" sz="2401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2915816" y="4910696"/>
            <a:ext cx="15128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1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4846827" y="4579424"/>
            <a:ext cx="431801" cy="307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=</a:t>
            </a:r>
            <a:endParaRPr kumimoji="0" lang="pt-BR" sz="1401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5376360" y="4458393"/>
            <a:ext cx="2488745" cy="46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2,33 </a:t>
            </a:r>
            <a:r>
              <a:rPr kumimoji="0" lang="en-US" sz="2401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ou</a:t>
            </a:r>
            <a:r>
              <a:rPr kumimoji="0" lang="en-US" sz="2401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233%</a:t>
            </a:r>
            <a:endParaRPr kumimoji="0" lang="pt-BR" sz="2401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83517" y="188640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6  ROI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6012634"/>
      </p:ext>
    </p:extLst>
  </p:cSld>
  <p:clrMapOvr>
    <a:masterClrMapping/>
  </p:clrMapOvr>
  <p:transition spd="slow">
    <p:wheel spokes="1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0" i="0" dirty="0" err="1">
                <a:latin typeface="Arial" panose="020B0604020202020204" pitchFamily="34" charset="0"/>
              </a:rPr>
              <a:t>Exemplo</a:t>
            </a:r>
            <a:r>
              <a:rPr lang="en-US" b="0" i="0" dirty="0">
                <a:latin typeface="Arial" panose="020B0604020202020204" pitchFamily="34" charset="0"/>
              </a:rPr>
              <a:t>: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Vamos admitir por que hipótese que uma determinada organização tenha a necessidade de realizar seu back-up diariamente.</a:t>
            </a:r>
          </a:p>
          <a:p>
            <a:r>
              <a:rPr lang="pt-BR" dirty="0">
                <a:latin typeface="Arial" panose="020B0604020202020204" pitchFamily="34" charset="0"/>
              </a:rPr>
              <a:t> </a:t>
            </a:r>
          </a:p>
          <a:p>
            <a:r>
              <a:rPr lang="pt-BR" dirty="0">
                <a:latin typeface="Arial" panose="020B0604020202020204" pitchFamily="34" charset="0"/>
              </a:rPr>
              <a:t>Para isso, ela possui dois funcionários para esse trabalho.</a:t>
            </a:r>
          </a:p>
          <a:p>
            <a:r>
              <a:rPr lang="pt-BR" dirty="0">
                <a:latin typeface="Arial" panose="020B0604020202020204" pitchFamily="34" charset="0"/>
              </a:rPr>
              <a:t> </a:t>
            </a:r>
          </a:p>
          <a:p>
            <a:r>
              <a:rPr lang="pt-BR" dirty="0">
                <a:latin typeface="Arial" panose="020B0604020202020204" pitchFamily="34" charset="0"/>
              </a:rPr>
              <a:t>O salário mensal de cada um corresponde a R$ 1.750,00 por mês.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3517" y="260648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ROI </a:t>
            </a:r>
            <a:r>
              <a:rPr kumimoji="0" lang="en-US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1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1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26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</a:rPr>
              <a:t>Admita também por suposição que os encargos e benefícios sejam na ordem de 100%.</a:t>
            </a: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Total de encargos + benefícios = R$ 3.500,00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Total de salários de dois funcionários = R$ 3.500,00</a:t>
            </a: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Total no mês = R$ 7.000,00</a:t>
            </a: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Gasto anual = R$ 84.000,00</a:t>
            </a: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Gasto em cinco anos R$ 420.000,00</a:t>
            </a:r>
          </a:p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3517" y="260648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ROI </a:t>
            </a:r>
            <a:r>
              <a:rPr kumimoji="0" lang="en-US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1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1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86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</a:rPr>
              <a:t>O novo gerente de TI, apresentou a seguinte proposta para o CIO da organização:</a:t>
            </a:r>
          </a:p>
          <a:p>
            <a:endParaRPr lang="pt-BR" dirty="0">
              <a:latin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Aquisição de um sistema para a realização de back-up diário.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</a:rPr>
              <a:t>Valor do Investimento = R$ 30.000,00</a:t>
            </a:r>
          </a:p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3517" y="260648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ROI </a:t>
            </a:r>
            <a:r>
              <a:rPr kumimoji="0" lang="en-US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1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1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47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</a:rPr>
              <a:t>APLICANDO A FÓRMULA DO ROI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</a:endParaRPr>
          </a:p>
          <a:p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ROI PLURIANUAL – CINCO ANOS</a:t>
            </a:r>
          </a:p>
          <a:p>
            <a:r>
              <a:rPr lang="pt-BR" dirty="0">
                <a:latin typeface="Arial" panose="020B0604020202020204" pitchFamily="34" charset="0"/>
              </a:rPr>
              <a:t>(Retorno – Investimento) / Investimento</a:t>
            </a:r>
          </a:p>
          <a:p>
            <a:r>
              <a:rPr lang="pt-BR" dirty="0">
                <a:latin typeface="Arial" panose="020B0604020202020204" pitchFamily="34" charset="0"/>
              </a:rPr>
              <a:t>(420.000,00 – 30.000,00) / 30.000,00 = 1300%</a:t>
            </a:r>
          </a:p>
          <a:p>
            <a:endParaRPr lang="pt-BR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endParaRPr lang="pt-BR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pt-BR" dirty="0">
                <a:solidFill>
                  <a:srgbClr val="FF0000"/>
                </a:solidFill>
                <a:latin typeface="Arial" panose="020B0604020202020204" pitchFamily="34" charset="0"/>
              </a:rPr>
              <a:t>ROI ANUAL</a:t>
            </a:r>
          </a:p>
          <a:p>
            <a:r>
              <a:rPr lang="pt-BR" dirty="0">
                <a:latin typeface="Arial" panose="020B0604020202020204" pitchFamily="34" charset="0"/>
              </a:rPr>
              <a:t>(Retorno – Investimento) / Investimento</a:t>
            </a:r>
          </a:p>
          <a:p>
            <a:r>
              <a:rPr lang="pt-BR" dirty="0">
                <a:latin typeface="Arial" panose="020B0604020202020204" pitchFamily="34" charset="0"/>
              </a:rPr>
              <a:t>(84.000,00 – 30.000,00) / 30.000,00 = 180%</a:t>
            </a:r>
          </a:p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83517" y="260648"/>
            <a:ext cx="6464747" cy="55619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>
                <a:solidFill>
                  <a:srgbClr val="000000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pt-BR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ROI </a:t>
            </a:r>
            <a:r>
              <a:rPr kumimoji="0" lang="en-US" sz="2401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-  Return on </a:t>
            </a:r>
            <a:r>
              <a:rPr kumimoji="0" lang="en-US" sz="2401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Investiment</a:t>
            </a:r>
            <a:endParaRPr kumimoji="0" lang="pt-BR" sz="2401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61D6CF2-003D-4B10-9766-7863A8B6BCF1}"/>
              </a:ext>
            </a:extLst>
          </p:cNvPr>
          <p:cNvSpPr/>
          <p:nvPr/>
        </p:nvSpPr>
        <p:spPr bwMode="auto">
          <a:xfrm>
            <a:off x="5796136" y="3140968"/>
            <a:ext cx="1944216" cy="864096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400" b="1" i="0" u="none" strike="noStrike" cap="none" normalizeH="0" baseline="0">
              <a:ln>
                <a:solidFill>
                  <a:schemeClr val="bg2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E3E8815-6AB3-4881-A210-A9CF4AD0CCA1}"/>
                  </a:ext>
                </a:extLst>
              </p14:cNvPr>
              <p14:cNvContentPartPr/>
              <p14:nvPr/>
            </p14:nvContentPartPr>
            <p14:xfrm>
              <a:off x="6156042" y="3519042"/>
              <a:ext cx="1094400" cy="1152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E3E8815-6AB3-4881-A210-A9CF4AD0CC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2402" y="3411402"/>
                <a:ext cx="12020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60C74B4-9D44-4CA8-BCED-0759B9701263}"/>
                  </a:ext>
                </a:extLst>
              </p14:cNvPr>
              <p14:cNvContentPartPr/>
              <p14:nvPr/>
            </p14:nvContentPartPr>
            <p14:xfrm>
              <a:off x="5922042" y="5688402"/>
              <a:ext cx="1096560" cy="219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60C74B4-9D44-4CA8-BCED-0759B97012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402" y="5580402"/>
                <a:ext cx="1204200" cy="237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lipse 9">
            <a:extLst>
              <a:ext uri="{FF2B5EF4-FFF2-40B4-BE49-F238E27FC236}">
                <a16:creationId xmlns:a16="http://schemas.microsoft.com/office/drawing/2014/main" id="{FB9D3EA5-A2DD-43F0-A16E-1B575D584E5E}"/>
              </a:ext>
            </a:extLst>
          </p:cNvPr>
          <p:cNvSpPr/>
          <p:nvPr/>
        </p:nvSpPr>
        <p:spPr bwMode="auto">
          <a:xfrm>
            <a:off x="5652120" y="5256354"/>
            <a:ext cx="1944216" cy="864096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400" b="1" i="0" u="none" strike="noStrike" cap="none" normalizeH="0" baseline="0" dirty="0">
              <a:ln>
                <a:solidFill>
                  <a:schemeClr val="bg2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39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3200" dirty="0">
              <a:latin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</a:endParaRPr>
          </a:p>
          <a:p>
            <a:endParaRPr lang="pt-BR" sz="3200" dirty="0">
              <a:latin typeface="Arial" panose="020B0604020202020204" pitchFamily="34" charset="0"/>
            </a:endParaRPr>
          </a:p>
          <a:p>
            <a:r>
              <a:rPr lang="pt-BR" sz="3200" dirty="0">
                <a:latin typeface="Arial" panose="020B0604020202020204" pitchFamily="34" charset="0"/>
              </a:rPr>
              <a:t>É preciso fazer diferente.</a:t>
            </a: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endParaRPr lang="pt-BR" sz="1801" dirty="0">
              <a:latin typeface="Arial" panose="020B0604020202020204" pitchFamily="34" charset="0"/>
            </a:endParaRPr>
          </a:p>
          <a:p>
            <a:pPr marL="0" indent="0">
              <a:lnSpc>
                <a:spcPts val="3803"/>
              </a:lnSpc>
              <a:buNone/>
            </a:pP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>
              <a:lnSpc>
                <a:spcPts val="3803"/>
              </a:lnSpc>
              <a:buNone/>
            </a:pPr>
            <a:endParaRPr lang="pt-BR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sz="2303" b="1" dirty="0"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pt-BR" b="1" dirty="0"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39552" y="260650"/>
            <a:ext cx="7200800" cy="41805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COMPROMISSOS</a:t>
            </a:r>
          </a:p>
        </p:txBody>
      </p:sp>
    </p:spTree>
    <p:extLst>
      <p:ext uri="{BB962C8B-B14F-4D97-AF65-F5344CB8AC3E}">
        <p14:creationId xmlns:p14="http://schemas.microsoft.com/office/powerpoint/2010/main" val="35976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6"/>
          <p:cNvSpPr txBox="1">
            <a:spLocks noChangeArrowheads="1"/>
          </p:cNvSpPr>
          <p:nvPr/>
        </p:nvSpPr>
        <p:spPr bwMode="auto">
          <a:xfrm>
            <a:off x="408056" y="116636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401" i="0" dirty="0" err="1"/>
              <a:t>Balanço</a:t>
            </a:r>
            <a:r>
              <a:rPr lang="en-GB" altLang="pt-BR" sz="2401" i="0" dirty="0"/>
              <a:t> Patrimonial: </a:t>
            </a:r>
            <a:r>
              <a:rPr lang="en-GB" altLang="pt-BR" sz="2401" i="0" dirty="0" err="1"/>
              <a:t>Ativo</a:t>
            </a:r>
            <a:endParaRPr lang="en-GB" altLang="pt-BR" sz="2401" i="0" dirty="0"/>
          </a:p>
        </p:txBody>
      </p:sp>
      <p:pic>
        <p:nvPicPr>
          <p:cNvPr id="176131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1" y="900124"/>
            <a:ext cx="8442325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0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6"/>
          <p:cNvSpPr txBox="1">
            <a:spLocks noChangeArrowheads="1"/>
          </p:cNvSpPr>
          <p:nvPr/>
        </p:nvSpPr>
        <p:spPr bwMode="auto">
          <a:xfrm>
            <a:off x="544016" y="116636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401" i="0" dirty="0" err="1"/>
              <a:t>Balanço</a:t>
            </a:r>
            <a:r>
              <a:rPr lang="en-GB" altLang="pt-BR" sz="2401" i="0" dirty="0"/>
              <a:t> Patrimonial: </a:t>
            </a:r>
            <a:r>
              <a:rPr lang="en-GB" altLang="pt-BR" sz="2401" i="0" dirty="0" err="1"/>
              <a:t>Passivo</a:t>
            </a:r>
            <a:endParaRPr lang="en-GB" altLang="pt-BR" sz="2401" i="0" dirty="0"/>
          </a:p>
        </p:txBody>
      </p:sp>
      <p:pic>
        <p:nvPicPr>
          <p:cNvPr id="17715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4" y="1028705"/>
            <a:ext cx="8039103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32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6"/>
          <p:cNvSpPr txBox="1">
            <a:spLocks noChangeArrowheads="1"/>
          </p:cNvSpPr>
          <p:nvPr/>
        </p:nvSpPr>
        <p:spPr bwMode="auto">
          <a:xfrm>
            <a:off x="472008" y="286543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203" i="0" dirty="0"/>
              <a:t>DRE – </a:t>
            </a:r>
            <a:r>
              <a:rPr lang="en-GB" altLang="pt-BR" sz="2203" i="0" dirty="0" err="1"/>
              <a:t>Demonstrativo</a:t>
            </a:r>
            <a:r>
              <a:rPr lang="en-GB" altLang="pt-BR" sz="2203" i="0" dirty="0"/>
              <a:t> de </a:t>
            </a:r>
            <a:r>
              <a:rPr lang="en-GB" altLang="pt-BR" sz="2203" i="0" dirty="0" err="1"/>
              <a:t>Resultados</a:t>
            </a:r>
            <a:r>
              <a:rPr lang="en-GB" altLang="pt-BR" sz="2203" i="0" dirty="0"/>
              <a:t> do</a:t>
            </a:r>
            <a:r>
              <a:rPr lang="ar-SA" altLang="pt-BR" sz="2203" i="0" dirty="0">
                <a:cs typeface="Arial" panose="020B0604020202020204" pitchFamily="34" charset="0"/>
              </a:rPr>
              <a:t>‏</a:t>
            </a:r>
            <a:r>
              <a:rPr lang="pt-BR" altLang="pt-BR" sz="2203" i="0" dirty="0">
                <a:cs typeface="Arial" panose="020B0604020202020204" pitchFamily="34" charset="0"/>
              </a:rPr>
              <a:t> Exercício</a:t>
            </a:r>
            <a:endParaRPr lang="en-GB" altLang="pt-BR" sz="2203" i="0" dirty="0"/>
          </a:p>
        </p:txBody>
      </p:sp>
      <p:pic>
        <p:nvPicPr>
          <p:cNvPr id="178179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0" y="846148"/>
            <a:ext cx="8256588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16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539552" y="2492896"/>
            <a:ext cx="8280920" cy="1295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Times New Roman" pitchFamily="18" charset="0"/>
              </a:rPr>
              <a:t>Trabalho Final</a:t>
            </a:r>
            <a:br>
              <a:rPr lang="pt-BR" sz="3200" dirty="0">
                <a:latin typeface="Arial" panose="020B0604020202020204" pitchFamily="34" charset="0"/>
                <a:cs typeface="Times New Roman" pitchFamily="18" charset="0"/>
              </a:rPr>
            </a:br>
            <a:r>
              <a:rPr lang="pt-BR" sz="3200" dirty="0">
                <a:latin typeface="Arial" panose="020B0604020202020204" pitchFamily="34" charset="0"/>
                <a:cs typeface="Times New Roman" pitchFamily="18" charset="0"/>
              </a:rPr>
              <a:t>Business Case</a:t>
            </a:r>
          </a:p>
        </p:txBody>
      </p:sp>
    </p:spTree>
    <p:extLst>
      <p:ext uri="{BB962C8B-B14F-4D97-AF65-F5344CB8AC3E}">
        <p14:creationId xmlns:p14="http://schemas.microsoft.com/office/powerpoint/2010/main" val="11614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dirty="0">
                <a:latin typeface="Arial" panose="020B0604020202020204" pitchFamily="34" charset="0"/>
              </a:rPr>
              <a:t>Análise de Viabilidade de Projetos</a:t>
            </a:r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 typeface="Monotype Sort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>
                <a:latin typeface="Arial" panose="020B0604020202020204" pitchFamily="34" charset="0"/>
              </a:rPr>
              <a:t>Business Case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2973" y="260648"/>
            <a:ext cx="7772400" cy="838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latin typeface="Arial" panose="020B0604020202020204" pitchFamily="34" charset="0"/>
              </a:rPr>
              <a:t>Business Case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373063" y="132556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5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71628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que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é um business case?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Business case: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suporta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o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planejamento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a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tomada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de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decisão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incluindo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:</a:t>
            </a:r>
            <a:b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</a:br>
            <a:b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</a:b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que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quando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como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com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quem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quanto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custa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que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benefícios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gera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,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quais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as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conseqüências</a:t>
            </a:r>
            <a:r>
              <a:rPr lang="en-GB" sz="2800" b="1" dirty="0"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en-GB" sz="2800" b="1" dirty="0" err="1">
                <a:latin typeface="Arial" panose="020B0604020202020204" pitchFamily="34" charset="0"/>
                <a:cs typeface="Times New Roman" pitchFamily="18" charset="0"/>
              </a:rPr>
              <a:t>financeiras</a:t>
            </a:r>
            <a:endParaRPr lang="en-GB" sz="28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b="1" dirty="0">
              <a:latin typeface="Arial" panose="020B0604020202020204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8382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latin typeface="Arial" panose="020B0604020202020204" pitchFamily="34" charset="0"/>
              </a:rPr>
              <a:t>Business Case - </a:t>
            </a:r>
            <a:r>
              <a:rPr lang="en-GB" sz="3200" dirty="0" err="1">
                <a:latin typeface="Arial" panose="020B0604020202020204" pitchFamily="34" charset="0"/>
              </a:rPr>
              <a:t>Perguntas</a:t>
            </a:r>
            <a:endParaRPr lang="en-GB" sz="3200" dirty="0">
              <a:latin typeface="Arial" panose="020B0604020202020204" pitchFamily="34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73063" y="132556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484784"/>
            <a:ext cx="8089900" cy="500538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Qual</a:t>
            </a:r>
            <a:r>
              <a:rPr lang="en-GB" sz="2800" dirty="0">
                <a:latin typeface="Arial" panose="020B0604020202020204" pitchFamily="34" charset="0"/>
              </a:rPr>
              <a:t> é o </a:t>
            </a:r>
            <a:r>
              <a:rPr lang="en-GB" sz="2800" dirty="0" err="1">
                <a:latin typeface="Arial" panose="020B0604020202020204" pitchFamily="34" charset="0"/>
              </a:rPr>
              <a:t>problema</a:t>
            </a:r>
            <a:r>
              <a:rPr lang="en-GB" sz="2800" dirty="0">
                <a:latin typeface="Arial" panose="020B0604020202020204" pitchFamily="34" charset="0"/>
              </a:rPr>
              <a:t> de </a:t>
            </a:r>
            <a:r>
              <a:rPr lang="en-GB" sz="2800" dirty="0" err="1">
                <a:latin typeface="Arial" panose="020B0604020202020204" pitchFamily="34" charset="0"/>
              </a:rPr>
              <a:t>negócio</a:t>
            </a:r>
            <a:r>
              <a:rPr lang="en-GB" sz="2800" dirty="0">
                <a:latin typeface="Arial" panose="020B0604020202020204" pitchFamily="34" charset="0"/>
              </a:rPr>
              <a:t> a </a:t>
            </a:r>
            <a:r>
              <a:rPr lang="en-GB" sz="2800" dirty="0" err="1">
                <a:latin typeface="Arial" panose="020B0604020202020204" pitchFamily="34" charset="0"/>
              </a:rPr>
              <a:t>ser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resolvido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Qual</a:t>
            </a:r>
            <a:r>
              <a:rPr lang="en-GB" sz="2800" dirty="0">
                <a:latin typeface="Arial" panose="020B0604020202020204" pitchFamily="34" charset="0"/>
              </a:rPr>
              <a:t> a </a:t>
            </a:r>
            <a:r>
              <a:rPr lang="en-GB" sz="2800" dirty="0" err="1">
                <a:latin typeface="Arial" panose="020B0604020202020204" pitchFamily="34" charset="0"/>
              </a:rPr>
              <a:t>solução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proposta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Quais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são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produtos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entregues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Qual</a:t>
            </a:r>
            <a:r>
              <a:rPr lang="en-GB" sz="2800" dirty="0">
                <a:latin typeface="Arial" panose="020B0604020202020204" pitchFamily="34" charset="0"/>
              </a:rPr>
              <a:t> o </a:t>
            </a:r>
            <a:r>
              <a:rPr lang="en-GB" sz="2800" dirty="0" err="1">
                <a:latin typeface="Arial" panose="020B0604020202020204" pitchFamily="34" charset="0"/>
              </a:rPr>
              <a:t>custo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estimado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Qual</a:t>
            </a:r>
            <a:r>
              <a:rPr lang="en-GB" sz="2800" dirty="0">
                <a:latin typeface="Arial" panose="020B0604020202020204" pitchFamily="34" charset="0"/>
              </a:rPr>
              <a:t> a </a:t>
            </a:r>
            <a:r>
              <a:rPr lang="en-GB" sz="2800" dirty="0" err="1">
                <a:latin typeface="Arial" panose="020B0604020202020204" pitchFamily="34" charset="0"/>
              </a:rPr>
              <a:t>duração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estimada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Quem</a:t>
            </a:r>
            <a:r>
              <a:rPr lang="en-GB" sz="2800" dirty="0">
                <a:latin typeface="Arial" panose="020B0604020202020204" pitchFamily="34" charset="0"/>
              </a:rPr>
              <a:t> é o “</a:t>
            </a:r>
            <a:r>
              <a:rPr lang="en-GB" sz="2800" dirty="0" err="1">
                <a:latin typeface="Arial" panose="020B0604020202020204" pitchFamily="34" charset="0"/>
              </a:rPr>
              <a:t>fornecedor</a:t>
            </a:r>
            <a:r>
              <a:rPr lang="en-GB" sz="2800" dirty="0">
                <a:latin typeface="Arial" panose="020B0604020202020204" pitchFamily="34" charset="0"/>
              </a:rPr>
              <a:t>” </a:t>
            </a:r>
            <a:r>
              <a:rPr lang="en-GB" sz="2800" dirty="0" err="1">
                <a:latin typeface="Arial" panose="020B0604020202020204" pitchFamily="34" charset="0"/>
              </a:rPr>
              <a:t>que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implanta</a:t>
            </a:r>
            <a:r>
              <a:rPr lang="en-GB" sz="2800" dirty="0">
                <a:latin typeface="Arial" panose="020B0604020202020204" pitchFamily="34" charset="0"/>
              </a:rPr>
              <a:t> a </a:t>
            </a:r>
            <a:r>
              <a:rPr lang="en-GB" sz="2800" dirty="0" err="1">
                <a:latin typeface="Arial" panose="020B0604020202020204" pitchFamily="34" charset="0"/>
              </a:rPr>
              <a:t>solução</a:t>
            </a:r>
            <a:r>
              <a:rPr lang="en-GB" sz="2800" dirty="0">
                <a:latin typeface="Arial" panose="020B0604020202020204" pitchFamily="34" charset="0"/>
              </a:rPr>
              <a:t>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Quanto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custa</a:t>
            </a:r>
            <a:r>
              <a:rPr lang="en-GB" sz="2800" dirty="0">
                <a:latin typeface="Arial" panose="020B0604020202020204" pitchFamily="34" charset="0"/>
              </a:rPr>
              <a:t> NÃO resolve-lo?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Arial" panose="020B0604020202020204" pitchFamily="34" charset="0"/>
            </a:endParaRP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latin typeface="Arial" panose="020B0604020202020204" pitchFamily="34" charset="0"/>
              </a:rPr>
              <a:t>OBS</a:t>
            </a:r>
          </a:p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Todas</a:t>
            </a:r>
            <a:r>
              <a:rPr lang="en-GB" sz="2800" dirty="0">
                <a:latin typeface="Arial" panose="020B0604020202020204" pitchFamily="34" charset="0"/>
              </a:rPr>
              <a:t> as </a:t>
            </a:r>
            <a:r>
              <a:rPr lang="en-GB" sz="2800" dirty="0" err="1">
                <a:latin typeface="Arial" panose="020B0604020202020204" pitchFamily="34" charset="0"/>
              </a:rPr>
              <a:t>variáveis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descritas</a:t>
            </a:r>
            <a:r>
              <a:rPr lang="en-GB" sz="2800" dirty="0">
                <a:latin typeface="Arial" panose="020B0604020202020204" pitchFamily="34" charset="0"/>
              </a:rPr>
              <a:t> no portal </a:t>
            </a:r>
            <a:r>
              <a:rPr lang="en-GB" sz="2800" dirty="0" err="1">
                <a:latin typeface="Arial" panose="020B0604020202020204" pitchFamily="34" charset="0"/>
              </a:rPr>
              <a:t>deverão</a:t>
            </a:r>
            <a:r>
              <a:rPr lang="en-GB" sz="2800" dirty="0">
                <a:latin typeface="Arial" panose="020B0604020202020204" pitchFamily="34" charset="0"/>
              </a:rPr>
              <a:t> ser </a:t>
            </a:r>
            <a:r>
              <a:rPr lang="en-GB" sz="2800" dirty="0" err="1">
                <a:latin typeface="Arial" panose="020B0604020202020204" pitchFamily="34" charset="0"/>
              </a:rPr>
              <a:t>abordadas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pelo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grupo</a:t>
            </a:r>
            <a:r>
              <a:rPr lang="en-GB" sz="2800" dirty="0"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8382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latin typeface="Arial" panose="020B0604020202020204" pitchFamily="34" charset="0"/>
              </a:rPr>
              <a:t>Business Case</a:t>
            </a: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373063" y="132556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484784"/>
            <a:ext cx="8089900" cy="50053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grupos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deverão</a:t>
            </a:r>
            <a:r>
              <a:rPr lang="en-GB" sz="2800" dirty="0">
                <a:latin typeface="Arial" panose="020B0604020202020204" pitchFamily="34" charset="0"/>
              </a:rPr>
              <a:t> ser </a:t>
            </a:r>
            <a:r>
              <a:rPr lang="en-GB" sz="2800" dirty="0" err="1">
                <a:latin typeface="Arial" panose="020B0604020202020204" pitchFamily="34" charset="0"/>
              </a:rPr>
              <a:t>compostos</a:t>
            </a:r>
            <a:r>
              <a:rPr lang="en-GB" sz="2800" dirty="0">
                <a:latin typeface="Arial" panose="020B0604020202020204" pitchFamily="34" charset="0"/>
              </a:rPr>
              <a:t> a </a:t>
            </a:r>
            <a:r>
              <a:rPr lang="en-GB" sz="2800" dirty="0" err="1">
                <a:latin typeface="Arial" panose="020B0604020202020204" pitchFamily="34" charset="0"/>
              </a:rPr>
              <a:t>partir</a:t>
            </a:r>
            <a:r>
              <a:rPr lang="en-GB" sz="2800" dirty="0">
                <a:latin typeface="Arial" panose="020B0604020202020204" pitchFamily="34" charset="0"/>
              </a:rPr>
              <a:t> de </a:t>
            </a:r>
            <a:r>
              <a:rPr lang="en-GB" sz="2800" dirty="0" err="1">
                <a:latin typeface="Arial" panose="020B0604020202020204" pitchFamily="34" charset="0"/>
              </a:rPr>
              <a:t>três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pessoas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até</a:t>
            </a:r>
            <a:r>
              <a:rPr lang="en-GB" sz="2800" dirty="0">
                <a:latin typeface="Arial" panose="020B0604020202020204" pitchFamily="34" charset="0"/>
              </a:rPr>
              <a:t> o </a:t>
            </a:r>
            <a:r>
              <a:rPr lang="en-GB" sz="2800" dirty="0" err="1">
                <a:latin typeface="Arial" panose="020B0604020202020204" pitchFamily="34" charset="0"/>
              </a:rPr>
              <a:t>limite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estabelecido</a:t>
            </a:r>
            <a:r>
              <a:rPr lang="en-GB" sz="2800" dirty="0">
                <a:latin typeface="Arial" panose="020B0604020202020204" pitchFamily="34" charset="0"/>
              </a:rPr>
              <a:t> no portal.</a:t>
            </a:r>
          </a:p>
          <a:p>
            <a:pPr>
              <a:lnSpc>
                <a:spcPct val="20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 err="1">
                <a:latin typeface="Arial" panose="020B0604020202020204" pitchFamily="34" charset="0"/>
              </a:rPr>
              <a:t>Em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nenhuma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hipótese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serão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aceitos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projetos</a:t>
            </a:r>
            <a:r>
              <a:rPr lang="en-GB" sz="2800" dirty="0">
                <a:latin typeface="Arial" panose="020B0604020202020204" pitchFamily="34" charset="0"/>
              </a:rPr>
              <a:t>/</a:t>
            </a:r>
            <a:r>
              <a:rPr lang="en-GB" sz="2800" dirty="0" err="1">
                <a:latin typeface="Arial" panose="020B0604020202020204" pitchFamily="34" charset="0"/>
              </a:rPr>
              <a:t>trabalhos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individuais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ou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em</a:t>
            </a:r>
            <a:r>
              <a:rPr lang="en-GB" sz="2800" dirty="0">
                <a:latin typeface="Arial" panose="020B0604020202020204" pitchFamily="34" charset="0"/>
              </a:rPr>
              <a:t> </a:t>
            </a:r>
            <a:r>
              <a:rPr lang="en-GB" sz="2800" dirty="0" err="1">
                <a:latin typeface="Arial" panose="020B0604020202020204" pitchFamily="34" charset="0"/>
              </a:rPr>
              <a:t>duplas</a:t>
            </a:r>
            <a:r>
              <a:rPr lang="en-GB" sz="28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675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8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676405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2054" name="TextBox 11"/>
          <p:cNvSpPr txBox="1">
            <a:spLocks noChangeArrowheads="1"/>
          </p:cNvSpPr>
          <p:nvPr/>
        </p:nvSpPr>
        <p:spPr bwMode="gray">
          <a:xfrm>
            <a:off x="5242163" y="1214612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055" name="TextBox 12"/>
          <p:cNvSpPr txBox="1">
            <a:spLocks noChangeArrowheads="1"/>
          </p:cNvSpPr>
          <p:nvPr/>
        </p:nvSpPr>
        <p:spPr bwMode="gray">
          <a:xfrm>
            <a:off x="226868" y="2514609"/>
            <a:ext cx="8698214" cy="120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Implantação  CRM – </a:t>
            </a:r>
            <a:r>
              <a:rPr lang="pt-BR" sz="2401" dirty="0" err="1">
                <a:solidFill>
                  <a:schemeClr val="bg2"/>
                </a:solidFill>
                <a:latin typeface="Arial" panose="020B0604020202020204" pitchFamily="34" charset="0"/>
              </a:rPr>
              <a:t>Customer</a:t>
            </a:r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2401" dirty="0" err="1">
                <a:solidFill>
                  <a:schemeClr val="bg2"/>
                </a:solidFill>
                <a:latin typeface="Arial" panose="020B0604020202020204" pitchFamily="34" charset="0"/>
              </a:rPr>
              <a:t>Relationship</a:t>
            </a:r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 Management </a:t>
            </a:r>
          </a:p>
          <a:p>
            <a:pPr algn="ctr"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Planejamento de vendas e Gestão do relacionamento com</a:t>
            </a:r>
          </a:p>
          <a:p>
            <a:pPr algn="ctr"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 de clientes.</a:t>
            </a:r>
            <a:endParaRPr lang="en-US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239669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3078" name="TextBox 11"/>
          <p:cNvSpPr txBox="1">
            <a:spLocks noChangeArrowheads="1"/>
          </p:cNvSpPr>
          <p:nvPr/>
        </p:nvSpPr>
        <p:spPr bwMode="gray">
          <a:xfrm>
            <a:off x="5272996" y="769916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079" name="TextBox 9"/>
          <p:cNvSpPr txBox="1">
            <a:spLocks noChangeArrowheads="1"/>
          </p:cNvSpPr>
          <p:nvPr/>
        </p:nvSpPr>
        <p:spPr bwMode="gray">
          <a:xfrm>
            <a:off x="919172" y="1726159"/>
            <a:ext cx="12121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000" i="1" dirty="0">
                <a:solidFill>
                  <a:schemeClr val="bg2"/>
                </a:solidFill>
                <a:latin typeface="Arial" panose="020B0604020202020204" pitchFamily="34" charset="0"/>
              </a:rPr>
              <a:t>Agenda:</a:t>
            </a:r>
            <a:endParaRPr lang="en-US" sz="2000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080" name="TextBox 10"/>
          <p:cNvSpPr txBox="1">
            <a:spLocks noChangeArrowheads="1"/>
          </p:cNvSpPr>
          <p:nvPr/>
        </p:nvSpPr>
        <p:spPr bwMode="gray">
          <a:xfrm>
            <a:off x="919172" y="1317009"/>
            <a:ext cx="5467351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Apresentação </a:t>
            </a:r>
            <a:r>
              <a:rPr lang="pt-BR" sz="1600" i="1" dirty="0">
                <a:solidFill>
                  <a:schemeClr val="bg2"/>
                </a:solidFill>
                <a:latin typeface="Arial" panose="020B0604020202020204" pitchFamily="34" charset="0"/>
              </a:rPr>
              <a:t>Ares Perfume 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e </a:t>
            </a:r>
            <a:r>
              <a:rPr lang="pt-BR" sz="1600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</a:p>
          <a:p>
            <a:pPr eaLnBrk="1" hangingPunct="1"/>
            <a:endParaRPr lang="pt-BR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Objetivo Ares perfumes</a:t>
            </a:r>
          </a:p>
          <a:p>
            <a:pPr eaLnBrk="1" hangingPunct="1"/>
            <a:endParaRPr lang="pt-BR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Situação Atual (1/2)</a:t>
            </a: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Situação Atual (2/2)</a:t>
            </a: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Solução Proposta e Benefícios</a:t>
            </a: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Investimento</a:t>
            </a:r>
          </a:p>
          <a:p>
            <a:pPr eaLnBrk="1" hangingPunct="1"/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Payback</a:t>
            </a:r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Conclusão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pt-BR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600" i="1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600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66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914400" y="3141663"/>
            <a:ext cx="8229600" cy="7191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3200" dirty="0">
                <a:latin typeface="Arial" panose="020B0604020202020204" pitchFamily="34" charset="0"/>
                <a:cs typeface="Times New Roman" pitchFamily="18" charset="0"/>
              </a:rPr>
              <a:t>A DINÂMICA DO PATRIMÔNIO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427984" y="3860800"/>
            <a:ext cx="352839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1" b="0" i="1" dirty="0">
                <a:solidFill>
                  <a:srgbClr val="FF0000"/>
                </a:solidFill>
              </a:rPr>
              <a:t>Filme</a:t>
            </a:r>
          </a:p>
        </p:txBody>
      </p:sp>
    </p:spTree>
    <p:extLst>
      <p:ext uri="{BB962C8B-B14F-4D97-AF65-F5344CB8AC3E}">
        <p14:creationId xmlns:p14="http://schemas.microsoft.com/office/powerpoint/2010/main" val="3218575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676405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4102" name="TextBox 11"/>
          <p:cNvSpPr txBox="1">
            <a:spLocks noChangeArrowheads="1"/>
          </p:cNvSpPr>
          <p:nvPr/>
        </p:nvSpPr>
        <p:spPr bwMode="gray">
          <a:xfrm>
            <a:off x="5260420" y="1211214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>
            <a:spLocks noChangeArrowheads="1"/>
          </p:cNvSpPr>
          <p:nvPr/>
        </p:nvSpPr>
        <p:spPr bwMode="auto">
          <a:xfrm>
            <a:off x="76204" y="1720853"/>
            <a:ext cx="9067803" cy="539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pt-BR" sz="1051" dirty="0">
              <a:ea typeface="Verdana" pitchFamily="34" charset="0"/>
              <a:cs typeface="Verdana" pitchFamily="34" charset="0"/>
            </a:endParaRPr>
          </a:p>
          <a:p>
            <a:pPr>
              <a:defRPr/>
            </a:pPr>
            <a:r>
              <a:rPr lang="pt-BR" sz="1051" dirty="0"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>
                <a:ea typeface="Verdana" pitchFamily="34" charset="0"/>
                <a:cs typeface="Arial" pitchFamily="34" charset="0"/>
              </a:rPr>
              <a:t>Apresentação </a:t>
            </a:r>
            <a:r>
              <a:rPr lang="pt-BR" sz="1600" i="1" dirty="0">
                <a:ea typeface="Verdana" pitchFamily="34" charset="0"/>
                <a:cs typeface="Arial" pitchFamily="34" charset="0"/>
              </a:rPr>
              <a:t>Ares Perfume </a:t>
            </a:r>
            <a:r>
              <a:rPr lang="pt-BR" sz="1600" dirty="0">
                <a:ea typeface="Verdana" pitchFamily="34" charset="0"/>
                <a:cs typeface="Arial" pitchFamily="34" charset="0"/>
              </a:rPr>
              <a:t>e </a:t>
            </a:r>
            <a:r>
              <a:rPr lang="pt-BR" sz="1600" i="1" dirty="0">
                <a:ea typeface="Verdana" pitchFamily="34" charset="0"/>
                <a:cs typeface="Arial" pitchFamily="34" charset="0"/>
              </a:rPr>
              <a:t>Universal Tech Computer</a:t>
            </a: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Ares Perfumes: (Contratante)</a:t>
            </a:r>
          </a:p>
          <a:p>
            <a:pPr lvl="1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1">
              <a:spcAft>
                <a:spcPts val="603"/>
              </a:spcAft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         </a:t>
            </a:r>
            <a:r>
              <a:rPr lang="pt-BR" sz="1401" u="sng" dirty="0">
                <a:ea typeface="Verdana" pitchFamily="34" charset="0"/>
                <a:cs typeface="Arial" pitchFamily="34" charset="0"/>
              </a:rPr>
              <a:t>Empresa:</a:t>
            </a:r>
            <a:endParaRPr lang="pt-BR" sz="1401" dirty="0">
              <a:ea typeface="Verdana" pitchFamily="34" charset="0"/>
              <a:cs typeface="Arial" pitchFamily="34" charset="0"/>
            </a:endParaRP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Fabricante Brasileira de perfume com mais de 200 lojas espalhadas pelo Brasil;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Faturamento 100 milhões ( Cadeia de Varejo 2011);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Faturamento de 70 milhões( Industria 2011);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Faturamento de 10 milhoes (Vendas Ativas Telemarketing 2011).</a:t>
            </a:r>
          </a:p>
          <a:p>
            <a:pPr lvl="2">
              <a:buFont typeface="Wingdings" pitchFamily="2" charset="2"/>
              <a:buChar char="ü"/>
              <a:defRPr/>
            </a:pPr>
            <a:endParaRPr lang="pt-BR" sz="1401" dirty="0">
              <a:ea typeface="Verdana" pitchFamily="34" charset="0"/>
              <a:cs typeface="Arial" pitchFamily="34" charset="0"/>
            </a:endParaRPr>
          </a:p>
          <a:p>
            <a:pPr lvl="2">
              <a:defRPr/>
            </a:pPr>
            <a:endParaRPr lang="pt-BR" sz="1401" dirty="0">
              <a:ea typeface="Verdana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 Universal Tech Computer:(Contratada)</a:t>
            </a:r>
          </a:p>
          <a:p>
            <a:pPr lvl="1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>
              <a:spcAft>
                <a:spcPts val="603"/>
              </a:spcAft>
              <a:defRPr/>
            </a:pPr>
            <a:r>
              <a:rPr lang="pt-BR" sz="1401" u="sng" dirty="0">
                <a:ea typeface="Verdana" pitchFamily="34" charset="0"/>
                <a:cs typeface="Arial" pitchFamily="34" charset="0"/>
              </a:rPr>
              <a:t>Empresa: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A Universal Tech Computer é uma empresa de consultoria de gestão de serviços de tecnologia com mais de 140 mil colaboradores atuando em 48 países;</a:t>
            </a:r>
          </a:p>
          <a:p>
            <a:pPr lvl="2">
              <a:buFont typeface="Wingdings" pitchFamily="2" charset="2"/>
              <a:buChar char="ü"/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Com uma receita líquida de US$ 17  bilhões (ano fiscal encerrado em 31 de Agosto de 2011) </a:t>
            </a:r>
            <a:endParaRPr lang="en-US" sz="1401" dirty="0">
              <a:ea typeface="Verdana" pitchFamily="34" charset="0"/>
              <a:cs typeface="Arial" pitchFamily="34" charset="0"/>
            </a:endParaRPr>
          </a:p>
          <a:p>
            <a:pPr lvl="2">
              <a:defRPr/>
            </a:pPr>
            <a:br>
              <a:rPr lang="pt-BR" sz="1401" dirty="0"/>
            </a:br>
            <a:br>
              <a:rPr lang="pt-BR" sz="1401" dirty="0"/>
            </a:br>
            <a:endParaRPr lang="en-US" sz="1401" dirty="0"/>
          </a:p>
          <a:p>
            <a:pPr lvl="1">
              <a:defRPr/>
            </a:pPr>
            <a:endParaRPr lang="pt-BR" sz="1401" i="1" dirty="0"/>
          </a:p>
          <a:p>
            <a:pPr lvl="2">
              <a:defRPr/>
            </a:pPr>
            <a:endParaRPr lang="en-US" sz="1401" dirty="0">
              <a:solidFill>
                <a:schemeClr val="tx1"/>
              </a:solidFill>
            </a:endParaRPr>
          </a:p>
          <a:p>
            <a:pPr lvl="1">
              <a:defRPr/>
            </a:pPr>
            <a:endParaRPr lang="en-US" sz="1401" i="1" dirty="0"/>
          </a:p>
        </p:txBody>
      </p:sp>
    </p:spTree>
    <p:extLst>
      <p:ext uri="{BB962C8B-B14F-4D97-AF65-F5344CB8AC3E}">
        <p14:creationId xmlns:p14="http://schemas.microsoft.com/office/powerpoint/2010/main" val="8346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676405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5126" name="TextBox 11"/>
          <p:cNvSpPr txBox="1">
            <a:spLocks noChangeArrowheads="1"/>
          </p:cNvSpPr>
          <p:nvPr/>
        </p:nvSpPr>
        <p:spPr bwMode="gray">
          <a:xfrm>
            <a:off x="5148064" y="1192389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>
            <a:spLocks noChangeArrowheads="1"/>
          </p:cNvSpPr>
          <p:nvPr/>
        </p:nvSpPr>
        <p:spPr bwMode="gray">
          <a:xfrm>
            <a:off x="76204" y="1720851"/>
            <a:ext cx="9067803" cy="401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3"/>
              </a:spcAft>
              <a:defRPr/>
            </a:pPr>
            <a:endParaRPr lang="pt-BR" sz="1051" dirty="0">
              <a:ea typeface="Verdana" pitchFamily="34" charset="0"/>
              <a:cs typeface="Verdana" pitchFamily="34" charset="0"/>
            </a:endParaRPr>
          </a:p>
          <a:p>
            <a:pPr>
              <a:spcAft>
                <a:spcPts val="603"/>
              </a:spcAft>
              <a:defRPr/>
            </a:pPr>
            <a:r>
              <a:rPr lang="pt-BR" sz="1600" dirty="0">
                <a:ea typeface="Verdana" pitchFamily="34" charset="0"/>
                <a:cs typeface="Arial" pitchFamily="34" charset="0"/>
              </a:rPr>
              <a:t>Objetivo Ares Perfumes</a:t>
            </a:r>
          </a:p>
          <a:p>
            <a:pPr>
              <a:spcAft>
                <a:spcPts val="603"/>
              </a:spcAft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1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Objetivos:</a:t>
            </a:r>
          </a:p>
          <a:p>
            <a:pPr lvl="1" indent="-228584">
              <a:buFont typeface="Wingdings" pitchFamily="2" charset="2"/>
              <a:buChar char="ü"/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Aumentar o faturamento e a participação no mercado de cosméticos em 15% (porcento) no ano de 2013;</a:t>
            </a:r>
          </a:p>
          <a:p>
            <a:pPr lvl="2" indent="-228584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Elimnar o sistema legado e com isso acabar com os custos de manutenção</a:t>
            </a:r>
          </a:p>
          <a:p>
            <a:pPr lvl="2" indent="-228584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Melhorar a gestão de suas operações</a:t>
            </a:r>
          </a:p>
          <a:p>
            <a:pPr lvl="2" indent="-228584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Melhorar  o gerenciamento do relacionamento com seus clientes</a:t>
            </a:r>
          </a:p>
          <a:p>
            <a:pPr lvl="2" indent="-228584">
              <a:defRPr/>
            </a:pPr>
            <a:endParaRPr lang="pt-BR" sz="1401" i="1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Ter visibilidade do todo.</a:t>
            </a:r>
          </a:p>
          <a:p>
            <a:pPr lvl="1" indent="-228584">
              <a:defRPr/>
            </a:pPr>
            <a:endParaRPr lang="pt-BR" sz="1001" i="1" dirty="0">
              <a:ea typeface="Verdana" pitchFamily="34" charset="0"/>
              <a:cs typeface="Verdana" pitchFamily="34" charset="0"/>
            </a:endParaRPr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84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676405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6150" name="TextBox 11"/>
          <p:cNvSpPr txBox="1">
            <a:spLocks noChangeArrowheads="1"/>
          </p:cNvSpPr>
          <p:nvPr/>
        </p:nvSpPr>
        <p:spPr bwMode="gray">
          <a:xfrm>
            <a:off x="5221550" y="1192164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>
            <a:spLocks noChangeArrowheads="1"/>
          </p:cNvSpPr>
          <p:nvPr/>
        </p:nvSpPr>
        <p:spPr bwMode="gray">
          <a:xfrm>
            <a:off x="76204" y="1752604"/>
            <a:ext cx="9067803" cy="2494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3"/>
              </a:spcAft>
              <a:defRPr/>
            </a:pPr>
            <a:r>
              <a:rPr lang="pt-BR" sz="1600" dirty="0">
                <a:ea typeface="Verdana" pitchFamily="34" charset="0"/>
                <a:cs typeface="Arial" pitchFamily="34" charset="0"/>
              </a:rPr>
              <a:t>Situação Atual ( 1/2 )</a:t>
            </a:r>
          </a:p>
          <a:p>
            <a:pPr lvl="1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Cenário Ares Perfumes (Operações)</a:t>
            </a:r>
          </a:p>
          <a:p>
            <a:pPr lvl="2" indent="-228584">
              <a:defRPr/>
            </a:pPr>
            <a:endParaRPr lang="pt-BR" sz="1401" dirty="0">
              <a:cs typeface="Arial" pitchFamily="34" charset="0"/>
            </a:endParaRPr>
          </a:p>
          <a:p>
            <a:pPr lvl="2" indent="-228584">
              <a:spcAft>
                <a:spcPts val="603"/>
              </a:spcAft>
              <a:defRPr/>
            </a:pPr>
            <a:r>
              <a:rPr lang="pt-BR" sz="1401" dirty="0">
                <a:cs typeface="Arial" pitchFamily="34" charset="0"/>
              </a:rPr>
              <a:t>Alto custo com Manutenção e melhoria de sistema Legado(Cliente X) </a:t>
            </a: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dirty="0">
                <a:cs typeface="Arial" pitchFamily="34" charset="0"/>
              </a:rPr>
              <a:t>A participação do custo de manutenção do sistema cresceu 40% no ano de 2011, destes custos, 20% são consumidos com </a:t>
            </a:r>
            <a:r>
              <a:rPr lang="pt-BR" sz="1401" i="1" dirty="0">
                <a:cs typeface="Arial" pitchFamily="34" charset="0"/>
              </a:rPr>
              <a:t>correções</a:t>
            </a:r>
            <a:r>
              <a:rPr lang="pt-BR" sz="1401" dirty="0">
                <a:cs typeface="Arial" pitchFamily="34" charset="0"/>
              </a:rPr>
              <a:t> e 80% são </a:t>
            </a:r>
            <a:r>
              <a:rPr lang="pt-BR" sz="1401" i="1" dirty="0">
                <a:cs typeface="Arial" pitchFamily="34" charset="0"/>
              </a:rPr>
              <a:t>melhorias</a:t>
            </a: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i="1" dirty="0">
                <a:cs typeface="Arial" pitchFamily="34" charset="0"/>
              </a:rPr>
              <a:t>Modalidades de manutenção praticadas pela Ares Perfumes( Corretiva, Adaptiva, Preventiva, Perfectiva)</a:t>
            </a:r>
          </a:p>
          <a:p>
            <a:pPr lvl="2" indent="-228584">
              <a:defRPr/>
            </a:pPr>
            <a:endParaRPr lang="en-US" sz="1100" dirty="0"/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81002" y="4245594"/>
            <a:ext cx="3581403" cy="20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105403" y="4245597"/>
            <a:ext cx="3581403" cy="206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 bwMode="gray">
          <a:xfrm>
            <a:off x="5257805" y="3758234"/>
            <a:ext cx="3276601" cy="4157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1051" dirty="0"/>
              <a:t>Gastos com sistema em 2011: </a:t>
            </a:r>
            <a:r>
              <a:rPr lang="pt-BR" sz="1051" i="1" dirty="0">
                <a:solidFill>
                  <a:srgbClr val="FF0000"/>
                </a:solidFill>
              </a:rPr>
              <a:t>R$472,404.80</a:t>
            </a:r>
            <a:r>
              <a:rPr lang="pt-BR" sz="1051" dirty="0"/>
              <a:t> </a:t>
            </a:r>
            <a:r>
              <a:rPr lang="pt-BR" sz="1051" i="1" dirty="0">
                <a:solidFill>
                  <a:srgbClr val="FF0000"/>
                </a:solidFill>
              </a:rPr>
              <a:t>reais</a:t>
            </a:r>
            <a:endParaRPr lang="en-US" sz="1051" i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609605" y="3758234"/>
            <a:ext cx="3352801" cy="4157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1051" dirty="0"/>
              <a:t>Gastos com sistema em 2010</a:t>
            </a:r>
            <a:r>
              <a:rPr lang="pt-BR" sz="1051" dirty="0">
                <a:solidFill>
                  <a:srgbClr val="7030A0"/>
                </a:solidFill>
              </a:rPr>
              <a:t>: </a:t>
            </a:r>
            <a:r>
              <a:rPr lang="pt-BR" sz="1051" i="1" dirty="0">
                <a:solidFill>
                  <a:srgbClr val="7030A0"/>
                </a:solidFill>
              </a:rPr>
              <a:t>R$ 337,432,00</a:t>
            </a:r>
            <a:r>
              <a:rPr lang="pt-BR" sz="1051" dirty="0">
                <a:solidFill>
                  <a:srgbClr val="7030A0"/>
                </a:solidFill>
              </a:rPr>
              <a:t> </a:t>
            </a:r>
            <a:r>
              <a:rPr lang="pt-BR" sz="1051" i="1" dirty="0">
                <a:solidFill>
                  <a:srgbClr val="7030A0"/>
                </a:solidFill>
              </a:rPr>
              <a:t>reais</a:t>
            </a:r>
            <a:endParaRPr lang="en-US" sz="105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0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109128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7174" name="TextBox 11"/>
          <p:cNvSpPr txBox="1">
            <a:spLocks noChangeArrowheads="1"/>
          </p:cNvSpPr>
          <p:nvPr/>
        </p:nvSpPr>
        <p:spPr bwMode="gray">
          <a:xfrm>
            <a:off x="5183980" y="664877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>
            <a:spLocks noChangeArrowheads="1"/>
          </p:cNvSpPr>
          <p:nvPr/>
        </p:nvSpPr>
        <p:spPr bwMode="gray">
          <a:xfrm>
            <a:off x="4" y="1241379"/>
            <a:ext cx="9067803" cy="261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3"/>
              </a:spcAft>
              <a:defRPr/>
            </a:pPr>
            <a:r>
              <a:rPr lang="pt-BR" sz="1401" dirty="0">
                <a:ea typeface="Verdana" pitchFamily="34" charset="0"/>
                <a:cs typeface="Arial" pitchFamily="34" charset="0"/>
              </a:rPr>
              <a:t>Situação Atual ( 2/2 )</a:t>
            </a:r>
          </a:p>
          <a:p>
            <a:pPr lvl="1" indent="-228584">
              <a:buFont typeface="Wingdings" pitchFamily="2" charset="2"/>
              <a:buChar char="ü"/>
              <a:defRPr/>
            </a:pPr>
            <a:r>
              <a:rPr lang="pt-BR" sz="1401" i="1" dirty="0">
                <a:ea typeface="Verdana" pitchFamily="34" charset="0"/>
                <a:cs typeface="Arial" pitchFamily="34" charset="0"/>
              </a:rPr>
              <a:t>Cenário Ares Perfumes (Gestão do Relacionamento com Cliente)</a:t>
            </a:r>
          </a:p>
          <a:p>
            <a:pPr lvl="2" indent="-228584">
              <a:defRPr/>
            </a:pPr>
            <a:endParaRPr lang="pt-BR" sz="1401" dirty="0">
              <a:cs typeface="Arial" pitchFamily="34" charset="0"/>
            </a:endParaRPr>
          </a:p>
          <a:p>
            <a:pPr lvl="2" indent="-228584">
              <a:spcAft>
                <a:spcPts val="603"/>
              </a:spcAft>
              <a:defRPr/>
            </a:pPr>
            <a:r>
              <a:rPr lang="pt-BR" sz="1401" dirty="0">
                <a:cs typeface="Arial" pitchFamily="34" charset="0"/>
              </a:rPr>
              <a:t>Deficiencia na gestão do relacionamento com o cliente</a:t>
            </a: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401" dirty="0">
                <a:cs typeface="Arial" pitchFamily="34" charset="0"/>
              </a:rPr>
              <a:t>Diminuição da taxa de satisfação em 11 pontos comprometendo o faturamento de 2011 em 12% (porcento).</a:t>
            </a:r>
          </a:p>
          <a:p>
            <a:pPr lvl="2" indent="-228584">
              <a:defRPr/>
            </a:pPr>
            <a:endParaRPr lang="en-US" sz="1401" dirty="0"/>
          </a:p>
          <a:p>
            <a:pPr lvl="2" indent="-228584">
              <a:defRPr/>
            </a:pPr>
            <a:endParaRPr lang="en-US" sz="2000" dirty="0"/>
          </a:p>
          <a:p>
            <a:pPr lvl="1" indent="-228584">
              <a:defRPr/>
            </a:pPr>
            <a:endParaRPr lang="pt-BR" sz="1801" i="1" dirty="0">
              <a:ea typeface="Verdana" pitchFamily="34" charset="0"/>
              <a:cs typeface="Verdana" pitchFamily="34" charset="0"/>
            </a:endParaRPr>
          </a:p>
          <a:p>
            <a:pPr lvl="1" indent="-228584">
              <a:defRPr/>
            </a:pPr>
            <a:endParaRPr lang="pt-BR" sz="1801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gray">
          <a:xfrm>
            <a:off x="383841" y="3269003"/>
            <a:ext cx="3352801" cy="2540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1051" dirty="0"/>
              <a:t>Perda </a:t>
            </a:r>
            <a:r>
              <a:rPr lang="pt-BR" sz="1051" i="1" dirty="0"/>
              <a:t>de</a:t>
            </a:r>
            <a:r>
              <a:rPr lang="pt-BR" sz="1051" i="1" dirty="0">
                <a:solidFill>
                  <a:srgbClr val="FF0000"/>
                </a:solidFill>
              </a:rPr>
              <a:t> R$:532,00 mil reais </a:t>
            </a:r>
            <a:r>
              <a:rPr lang="pt-BR" sz="1051" dirty="0"/>
              <a:t>em 2011</a:t>
            </a:r>
            <a:endParaRPr lang="en-US" sz="1051" i="1" dirty="0">
              <a:solidFill>
                <a:srgbClr val="7030A0"/>
              </a:solidFill>
            </a:endParaRPr>
          </a:p>
        </p:txBody>
      </p:sp>
      <p:pic>
        <p:nvPicPr>
          <p:cNvPr id="717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6207" y="3657609"/>
            <a:ext cx="3662363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 bwMode="gray">
          <a:xfrm>
            <a:off x="3968480" y="2751520"/>
            <a:ext cx="5068023" cy="1385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  <a:defRPr/>
            </a:pPr>
            <a:r>
              <a:rPr lang="pt-BR" sz="1200" dirty="0"/>
              <a:t> </a:t>
            </a:r>
            <a:r>
              <a:rPr lang="pt-BR" sz="1401" dirty="0"/>
              <a:t>Essa perda se dá devido a falta de identificação,personalização,diferenciação do cliente,fazendo com que o discurso do vendedor (telemarketing ativo) não esteja alinhado ou parcialmente alinhado com o perfil do consumidor do outro lado da linha</a:t>
            </a:r>
            <a:endParaRPr lang="en-US" sz="1401" dirty="0"/>
          </a:p>
        </p:txBody>
      </p:sp>
      <p:sp>
        <p:nvSpPr>
          <p:cNvPr id="12" name="Rectangle 11"/>
          <p:cNvSpPr/>
          <p:nvPr/>
        </p:nvSpPr>
        <p:spPr bwMode="gray">
          <a:xfrm>
            <a:off x="3980791" y="4204239"/>
            <a:ext cx="5055713" cy="1170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  <a:defRPr/>
            </a:pPr>
            <a:r>
              <a:rPr lang="pt-BR" sz="1200" dirty="0"/>
              <a:t> </a:t>
            </a:r>
            <a:r>
              <a:rPr lang="pt-BR" sz="1401" dirty="0"/>
              <a:t>Falta de ferramenta de gestão do relacionamento com o cliente, que proporcione indicadores de qualidade do processo de vendas e diferentes perfis do cliente ( Perfil de compras, Gastos, Períodos, Produto mais indicado etc).</a:t>
            </a:r>
            <a:endParaRPr lang="en-US" sz="1401" dirty="0"/>
          </a:p>
        </p:txBody>
      </p:sp>
      <p:pic>
        <p:nvPicPr>
          <p:cNvPr id="7180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882042" y="5445225"/>
            <a:ext cx="5264151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1" name="TextBox 14"/>
          <p:cNvSpPr txBox="1">
            <a:spLocks noChangeArrowheads="1"/>
          </p:cNvSpPr>
          <p:nvPr/>
        </p:nvSpPr>
        <p:spPr bwMode="gray">
          <a:xfrm>
            <a:off x="5509230" y="5322200"/>
            <a:ext cx="1766830" cy="24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001" i="1" dirty="0">
                <a:solidFill>
                  <a:schemeClr val="bg2"/>
                </a:solidFill>
                <a:latin typeface="Arial" panose="020B0604020202020204" pitchFamily="34" charset="0"/>
              </a:rPr>
              <a:t>Total de Gastos e Perdas:</a:t>
            </a:r>
            <a:endParaRPr lang="en-US" sz="10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" y="1676405"/>
            <a:ext cx="9144000" cy="762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1"/>
          </a:p>
        </p:txBody>
      </p:sp>
      <p:sp>
        <p:nvSpPr>
          <p:cNvPr id="8198" name="TextBox 11"/>
          <p:cNvSpPr txBox="1">
            <a:spLocks noChangeArrowheads="1"/>
          </p:cNvSpPr>
          <p:nvPr/>
        </p:nvSpPr>
        <p:spPr bwMode="gray">
          <a:xfrm>
            <a:off x="5198714" y="1220739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i="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i="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103" name="TextBox 10"/>
          <p:cNvSpPr txBox="1">
            <a:spLocks noChangeArrowheads="1"/>
          </p:cNvSpPr>
          <p:nvPr/>
        </p:nvSpPr>
        <p:spPr bwMode="auto">
          <a:xfrm>
            <a:off x="38106" y="1676402"/>
            <a:ext cx="9067803" cy="714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3"/>
              </a:spcAft>
              <a:defRPr/>
            </a:pPr>
            <a:r>
              <a:rPr lang="pt-BR" sz="1600" dirty="0">
                <a:ea typeface="Verdana" pitchFamily="34" charset="0"/>
                <a:cs typeface="Arial" pitchFamily="34" charset="0"/>
              </a:rPr>
              <a:t>Solução Proposta e Benefícios</a:t>
            </a:r>
            <a:endParaRPr lang="pt-BR" sz="1200" dirty="0">
              <a:ea typeface="Verdana" pitchFamily="34" charset="0"/>
              <a:cs typeface="Arial" pitchFamily="34" charset="0"/>
            </a:endParaRPr>
          </a:p>
          <a:p>
            <a:pPr lvl="1">
              <a:spcAft>
                <a:spcPts val="603"/>
              </a:spcAft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Solução Proposta:</a:t>
            </a: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200" dirty="0">
                <a:cs typeface="Arial" pitchFamily="34" charset="0"/>
              </a:rPr>
              <a:t>Tendo em vista este cenário de perdas, visamos minimizá-las implantando uma poderosa ferramenta de CRM que possibilita os seguintes benefícios estratégicos e financeiros além da redução dos custos e aumento do faturamento</a:t>
            </a:r>
          </a:p>
          <a:p>
            <a:pPr lvl="1" indent="-228584">
              <a:spcAft>
                <a:spcPts val="603"/>
              </a:spcAft>
              <a:defRPr/>
            </a:pPr>
            <a:endParaRPr lang="pt-BR" sz="1200" dirty="0">
              <a:cs typeface="Arial" pitchFamily="34" charset="0"/>
            </a:endParaRPr>
          </a:p>
          <a:p>
            <a:pPr lvl="1" indent="-228584">
              <a:spcAft>
                <a:spcPts val="603"/>
              </a:spcAft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      Benefícios:</a:t>
            </a:r>
            <a:endParaRPr lang="pt-BR" sz="1200" dirty="0"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200" i="1" dirty="0">
                <a:ea typeface="Verdana" pitchFamily="34" charset="0"/>
                <a:cs typeface="Arial" pitchFamily="34" charset="0"/>
              </a:rPr>
              <a:t>Aprimorar o gerenciamento da relação com o cliente:</a:t>
            </a:r>
            <a:endParaRPr lang="en-US" sz="1200" i="1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Reestruturar o relacionamento com clientes existentes - melhoria de processos;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Melhorar o relacionamento/satisfação com clientes existentes; 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Recuperação de clientes perdidos; 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Iniciar o relacionamento com novos clientes;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Produtos específicos para clientes específicos.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200" i="1" dirty="0">
                <a:ea typeface="Verdana" pitchFamily="34" charset="0"/>
                <a:cs typeface="Arial" pitchFamily="34" charset="0"/>
              </a:rPr>
              <a:t>Reforcar/Aprimorar o planejameno de vendas:</a:t>
            </a:r>
            <a:endParaRPr lang="en-US" sz="1200" i="1" dirty="0">
              <a:ea typeface="Verdana" pitchFamily="34" charset="0"/>
              <a:cs typeface="Arial" pitchFamily="34" charset="0"/>
            </a:endParaRPr>
          </a:p>
          <a:p>
            <a:pPr marL="1600081" lvl="3" indent="-228584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Implantar estratégia de vendas e potencializá-la;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marL="1600081" lvl="3" indent="-228584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Implantar planejamento e previsão de vendas;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marL="1600081" lvl="3" indent="-228584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Gerenciar de forma eficaz  territórios de vendas;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r>
              <a:rPr lang="pt-BR" sz="1200" i="1" dirty="0">
                <a:ea typeface="Verdana" pitchFamily="34" charset="0"/>
                <a:cs typeface="Arial" pitchFamily="34" charset="0"/>
              </a:rPr>
              <a:t>Aprimorar o gerenciamento das operações:</a:t>
            </a:r>
            <a:endParaRPr lang="en-US" sz="1200" i="1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Aprimorar a visibilidade das operações;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Eliminar os sistemas legados carentes de integração;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Automatizar operações manuais;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Regitrar, manter e tratar um grande volume de informações sobre os clientes.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3">
              <a:defRPr/>
            </a:pPr>
            <a:r>
              <a:rPr lang="pt-BR" sz="1200" dirty="0">
                <a:ea typeface="Verdana" pitchFamily="34" charset="0"/>
                <a:cs typeface="Arial" pitchFamily="34" charset="0"/>
              </a:rPr>
              <a:t>Gerenciar de forma eficaz  territórios de vendas</a:t>
            </a:r>
            <a:endParaRPr lang="en-US" sz="1200" dirty="0">
              <a:ea typeface="Verdana" pitchFamily="34" charset="0"/>
              <a:cs typeface="Arial" pitchFamily="34" charset="0"/>
            </a:endParaRPr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en-US" sz="1051" dirty="0"/>
          </a:p>
          <a:p>
            <a:pPr lvl="2" indent="-228584">
              <a:buFont typeface="Wingdings" pitchFamily="2" charset="2"/>
              <a:buChar char="ü"/>
              <a:defRPr/>
            </a:pPr>
            <a:endParaRPr lang="pt-BR" sz="1051" dirty="0"/>
          </a:p>
          <a:p>
            <a:pPr lvl="2" indent="-228584">
              <a:defRPr/>
            </a:pPr>
            <a:endParaRPr lang="en-US" sz="1051" dirty="0"/>
          </a:p>
          <a:p>
            <a:pPr lvl="2" indent="-228584">
              <a:defRPr/>
            </a:pPr>
            <a:endParaRPr lang="en-US" sz="1100" dirty="0"/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  <a:p>
            <a:pPr lvl="1" indent="-228584">
              <a:defRPr/>
            </a:pPr>
            <a:endParaRPr lang="pt-BR" sz="1051" i="1" dirty="0"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93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Box 11"/>
          <p:cNvSpPr txBox="1">
            <a:spLocks noChangeArrowheads="1"/>
          </p:cNvSpPr>
          <p:nvPr/>
        </p:nvSpPr>
        <p:spPr bwMode="gray">
          <a:xfrm>
            <a:off x="539552" y="307493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9222" name="TextBox 8"/>
          <p:cNvSpPr txBox="1">
            <a:spLocks noChangeArrowheads="1"/>
          </p:cNvSpPr>
          <p:nvPr/>
        </p:nvSpPr>
        <p:spPr bwMode="gray">
          <a:xfrm>
            <a:off x="304804" y="1752604"/>
            <a:ext cx="15199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Investimento: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" y="2057403"/>
            <a:ext cx="8694740" cy="322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11"/>
          <p:cNvSpPr>
            <a:spLocks noChangeArrowheads="1"/>
          </p:cNvSpPr>
          <p:nvPr/>
        </p:nvSpPr>
        <p:spPr bwMode="gray">
          <a:xfrm>
            <a:off x="1" y="5069584"/>
            <a:ext cx="9144000" cy="117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pt-BR" sz="1401" dirty="0">
                <a:cs typeface="Calibri" pitchFamily="34" charset="0"/>
              </a:rPr>
              <a:t>O valor do investimento será de R$ 998,424,00 que será pago da seguinte maneira:</a:t>
            </a:r>
            <a:endParaRPr lang="en-US" sz="1401" dirty="0"/>
          </a:p>
          <a:p>
            <a:pPr lvl="1" eaLnBrk="0" hangingPunct="0">
              <a:buFont typeface="Wingdings" pitchFamily="2" charset="2"/>
              <a:buChar char="ü"/>
            </a:pPr>
            <a:r>
              <a:rPr lang="pt-BR" sz="1401" dirty="0">
                <a:cs typeface="Calibri" pitchFamily="34" charset="0"/>
              </a:rPr>
              <a:t>Ato 20% (</a:t>
            </a:r>
            <a:r>
              <a:rPr lang="pt-BR" sz="1401" dirty="0" err="1">
                <a:cs typeface="Calibri" pitchFamily="34" charset="0"/>
              </a:rPr>
              <a:t>porcento</a:t>
            </a:r>
            <a:r>
              <a:rPr lang="pt-BR" sz="1401" dirty="0">
                <a:cs typeface="Calibri" pitchFamily="34" charset="0"/>
              </a:rPr>
              <a:t>)</a:t>
            </a:r>
            <a:endParaRPr lang="en-US" sz="1401" dirty="0"/>
          </a:p>
          <a:p>
            <a:pPr lvl="1" eaLnBrk="0" hangingPunct="0">
              <a:buFont typeface="Wingdings" pitchFamily="2" charset="2"/>
              <a:buChar char="ü"/>
            </a:pPr>
            <a:r>
              <a:rPr lang="pt-BR" sz="1401" dirty="0">
                <a:cs typeface="Calibri" pitchFamily="34" charset="0"/>
              </a:rPr>
              <a:t>30% (</a:t>
            </a:r>
            <a:r>
              <a:rPr lang="pt-BR" sz="1401" dirty="0" err="1">
                <a:cs typeface="Calibri" pitchFamily="34" charset="0"/>
              </a:rPr>
              <a:t>porcento</a:t>
            </a:r>
            <a:r>
              <a:rPr lang="pt-BR" sz="1401" dirty="0">
                <a:cs typeface="Calibri" pitchFamily="34" charset="0"/>
              </a:rPr>
              <a:t>) primeiro </a:t>
            </a:r>
            <a:r>
              <a:rPr lang="pt-BR" sz="1401" dirty="0" err="1">
                <a:cs typeface="Calibri" pitchFamily="34" charset="0"/>
              </a:rPr>
              <a:t>entregável</a:t>
            </a:r>
            <a:r>
              <a:rPr lang="pt-BR" sz="1401" dirty="0">
                <a:cs typeface="Calibri" pitchFamily="34" charset="0"/>
              </a:rPr>
              <a:t> que ocorrerá no mês de Abril</a:t>
            </a:r>
            <a:endParaRPr lang="en-US" sz="1401" dirty="0"/>
          </a:p>
          <a:p>
            <a:pPr lvl="1" eaLnBrk="0" hangingPunct="0">
              <a:buFont typeface="Wingdings" pitchFamily="2" charset="2"/>
              <a:buChar char="ü"/>
            </a:pPr>
            <a:r>
              <a:rPr lang="pt-BR" sz="1401" dirty="0">
                <a:cs typeface="Calibri" pitchFamily="34" charset="0"/>
              </a:rPr>
              <a:t>20% (</a:t>
            </a:r>
            <a:r>
              <a:rPr lang="pt-BR" sz="1401" dirty="0" err="1">
                <a:cs typeface="Calibri" pitchFamily="34" charset="0"/>
              </a:rPr>
              <a:t>porcento</a:t>
            </a:r>
            <a:r>
              <a:rPr lang="pt-BR" sz="1401" dirty="0">
                <a:cs typeface="Calibri" pitchFamily="34" charset="0"/>
              </a:rPr>
              <a:t>) segundo </a:t>
            </a:r>
            <a:r>
              <a:rPr lang="pt-BR" sz="1401" dirty="0" err="1">
                <a:cs typeface="Calibri" pitchFamily="34" charset="0"/>
              </a:rPr>
              <a:t>entregável</a:t>
            </a:r>
            <a:r>
              <a:rPr lang="pt-BR" sz="1401" dirty="0">
                <a:cs typeface="Calibri" pitchFamily="34" charset="0"/>
              </a:rPr>
              <a:t> que ocorrerá no mês de Junho</a:t>
            </a:r>
            <a:endParaRPr lang="en-US" sz="1401" dirty="0"/>
          </a:p>
          <a:p>
            <a:pPr lvl="1" eaLnBrk="0" hangingPunct="0">
              <a:buFont typeface="Wingdings" pitchFamily="2" charset="2"/>
              <a:buChar char="ü"/>
            </a:pPr>
            <a:r>
              <a:rPr lang="pt-BR" sz="1401" dirty="0">
                <a:cs typeface="Calibri" pitchFamily="34" charset="0"/>
              </a:rPr>
              <a:t>30% (</a:t>
            </a:r>
            <a:r>
              <a:rPr lang="pt-BR" sz="1401" dirty="0" err="1">
                <a:cs typeface="Calibri" pitchFamily="34" charset="0"/>
              </a:rPr>
              <a:t>porcento</a:t>
            </a:r>
            <a:r>
              <a:rPr lang="pt-BR" sz="1401" dirty="0">
                <a:cs typeface="Calibri" pitchFamily="34" charset="0"/>
              </a:rPr>
              <a:t>) segundo </a:t>
            </a:r>
            <a:r>
              <a:rPr lang="pt-BR" sz="1401" dirty="0" err="1">
                <a:cs typeface="Calibri" pitchFamily="34" charset="0"/>
              </a:rPr>
              <a:t>entregável</a:t>
            </a:r>
            <a:r>
              <a:rPr lang="pt-BR" sz="1401" dirty="0">
                <a:cs typeface="Calibri" pitchFamily="34" charset="0"/>
              </a:rPr>
              <a:t> que ocorrerá no mês de Julho</a:t>
            </a:r>
            <a:endParaRPr lang="pt-BR" sz="1401" dirty="0"/>
          </a:p>
        </p:txBody>
      </p:sp>
    </p:spTree>
    <p:extLst>
      <p:ext uri="{BB962C8B-B14F-4D97-AF65-F5344CB8AC3E}">
        <p14:creationId xmlns:p14="http://schemas.microsoft.com/office/powerpoint/2010/main" val="347808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Box 11"/>
          <p:cNvSpPr txBox="1">
            <a:spLocks noChangeArrowheads="1"/>
          </p:cNvSpPr>
          <p:nvPr/>
        </p:nvSpPr>
        <p:spPr bwMode="gray">
          <a:xfrm>
            <a:off x="467544" y="230903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46" name="TextBox 8"/>
          <p:cNvSpPr txBox="1">
            <a:spLocks noChangeArrowheads="1"/>
          </p:cNvSpPr>
          <p:nvPr/>
        </p:nvSpPr>
        <p:spPr bwMode="gray">
          <a:xfrm>
            <a:off x="304804" y="1465995"/>
            <a:ext cx="1229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PAYBACK: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024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9602" y="2380402"/>
            <a:ext cx="2990853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TextBox 8"/>
          <p:cNvSpPr txBox="1">
            <a:spLocks noChangeArrowheads="1"/>
          </p:cNvSpPr>
          <p:nvPr/>
        </p:nvSpPr>
        <p:spPr bwMode="gray">
          <a:xfrm>
            <a:off x="228610" y="1999402"/>
            <a:ext cx="3980577" cy="3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Cálculo considerando economia de software</a:t>
            </a:r>
            <a:endParaRPr lang="en-US" sz="1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10249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334005" y="2380402"/>
            <a:ext cx="2990853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Box 8"/>
          <p:cNvSpPr txBox="1">
            <a:spLocks noChangeArrowheads="1"/>
          </p:cNvSpPr>
          <p:nvPr/>
        </p:nvSpPr>
        <p:spPr bwMode="gray">
          <a:xfrm>
            <a:off x="4953001" y="1999402"/>
            <a:ext cx="3648756" cy="3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Economia de software + lucro de vendas</a:t>
            </a:r>
            <a:endParaRPr lang="en-US" sz="1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51" name="TextBox 8"/>
          <p:cNvSpPr txBox="1">
            <a:spLocks noChangeArrowheads="1"/>
          </p:cNvSpPr>
          <p:nvPr/>
        </p:nvSpPr>
        <p:spPr bwMode="gray">
          <a:xfrm>
            <a:off x="228608" y="5428401"/>
            <a:ext cx="893193" cy="30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DADOS:</a:t>
            </a:r>
            <a:endParaRPr lang="en-US" sz="1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0252" name="TextBox 8"/>
          <p:cNvSpPr txBox="1">
            <a:spLocks noChangeArrowheads="1"/>
          </p:cNvSpPr>
          <p:nvPr/>
        </p:nvSpPr>
        <p:spPr bwMode="gray">
          <a:xfrm>
            <a:off x="304806" y="5733192"/>
            <a:ext cx="5562741" cy="554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600" i="1" dirty="0">
                <a:latin typeface="Arial" panose="020B0604020202020204" pitchFamily="34" charset="0"/>
              </a:rPr>
              <a:t> </a:t>
            </a:r>
            <a:r>
              <a:rPr lang="en-US" sz="1401" i="1" dirty="0" err="1">
                <a:solidFill>
                  <a:schemeClr val="bg2"/>
                </a:solidFill>
                <a:latin typeface="Arial" panose="020B0604020202020204" pitchFamily="34" charset="0"/>
              </a:rPr>
              <a:t>Faturamento</a:t>
            </a:r>
            <a:r>
              <a:rPr lang="en-US" sz="1401" i="1" dirty="0">
                <a:solidFill>
                  <a:schemeClr val="bg2"/>
                </a:solidFill>
                <a:latin typeface="Arial" panose="020B0604020202020204" pitchFamily="34" charset="0"/>
              </a:rPr>
              <a:t> 2011			-&gt;R$ 180.000.000,00</a:t>
            </a:r>
          </a:p>
          <a:p>
            <a:pPr eaLnBrk="1" hangingPunct="1">
              <a:buFont typeface="Arial" charset="0"/>
              <a:buChar char="•"/>
            </a:pPr>
            <a:r>
              <a:rPr lang="en-US" sz="1401" i="1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401" i="1" dirty="0" err="1">
                <a:solidFill>
                  <a:schemeClr val="bg2"/>
                </a:solidFill>
                <a:latin typeface="Arial" panose="020B0604020202020204" pitchFamily="34" charset="0"/>
              </a:rPr>
              <a:t>Faturamento</a:t>
            </a:r>
            <a:r>
              <a:rPr lang="en-US" sz="1401" i="1" dirty="0">
                <a:solidFill>
                  <a:schemeClr val="bg2"/>
                </a:solidFill>
                <a:latin typeface="Arial" panose="020B0604020202020204" pitchFamily="34" charset="0"/>
              </a:rPr>
              <a:t> 2012 ( </a:t>
            </a:r>
            <a:r>
              <a:rPr lang="en-US" sz="1401" i="1" dirty="0" err="1">
                <a:solidFill>
                  <a:schemeClr val="bg2"/>
                </a:solidFill>
                <a:latin typeface="Arial" panose="020B0604020202020204" pitchFamily="34" charset="0"/>
              </a:rPr>
              <a:t>previsão</a:t>
            </a:r>
            <a:r>
              <a:rPr lang="en-US" sz="1401" i="1" dirty="0">
                <a:solidFill>
                  <a:schemeClr val="bg2"/>
                </a:solidFill>
                <a:latin typeface="Arial" panose="020B0604020202020204" pitchFamily="34" charset="0"/>
              </a:rPr>
              <a:t> )	-&gt;	R$ 202.500.000,00</a:t>
            </a:r>
          </a:p>
        </p:txBody>
      </p:sp>
    </p:spTree>
    <p:extLst>
      <p:ext uri="{BB962C8B-B14F-4D97-AF65-F5344CB8AC3E}">
        <p14:creationId xmlns:p14="http://schemas.microsoft.com/office/powerpoint/2010/main" val="78023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Box 11"/>
          <p:cNvSpPr txBox="1">
            <a:spLocks noChangeArrowheads="1"/>
          </p:cNvSpPr>
          <p:nvPr/>
        </p:nvSpPr>
        <p:spPr bwMode="gray">
          <a:xfrm>
            <a:off x="436981" y="260648"/>
            <a:ext cx="3901837" cy="4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Universal Tech Computer</a:t>
            </a:r>
            <a:endParaRPr lang="en-US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gray">
          <a:xfrm>
            <a:off x="304807" y="1752603"/>
            <a:ext cx="8001001" cy="129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Conclusão:</a:t>
            </a:r>
          </a:p>
          <a:p>
            <a:pPr eaLnBrk="1" hangingPunct="1"/>
            <a:endParaRPr lang="pt-BR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O investimento descrito neste projeto atende diretamente às necessidades atuais do cliente e permite que o mesmo se adapte as novas exigências de seus clientes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.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eaLnBrk="1" hangingPunct="1"/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8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vermelho&#10;&#10;Descrição gerada automaticamente">
            <a:extLst>
              <a:ext uri="{FF2B5EF4-FFF2-40B4-BE49-F238E27FC236}">
                <a16:creationId xmlns:a16="http://schemas.microsoft.com/office/drawing/2014/main" id="{553DE54D-43AD-4EA3-BFB1-412341E5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7494" y="849991"/>
            <a:ext cx="9057669" cy="49602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0A2CA0-2568-4381-BB42-EAE06D9D0F96}"/>
              </a:ext>
            </a:extLst>
          </p:cNvPr>
          <p:cNvSpPr txBox="1"/>
          <p:nvPr/>
        </p:nvSpPr>
        <p:spPr>
          <a:xfrm>
            <a:off x="0" y="5827626"/>
            <a:ext cx="4429125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t-BR" sz="675" b="0">
                <a:solidFill>
                  <a:prstClr val="black"/>
                </a:solidFill>
                <a:latin typeface="Calibri"/>
                <a:hlinkClick r:id="rId3" tooltip="https://www.jcnaveia.com.br/versiculo/versiculo-dia-melhor-e-ir-onde-ha-luto/"/>
              </a:rPr>
              <a:t>Esta Foto</a:t>
            </a:r>
            <a:r>
              <a:rPr lang="pt-BR" sz="675" b="0">
                <a:solidFill>
                  <a:prstClr val="black"/>
                </a:solidFill>
                <a:latin typeface="Calibri"/>
              </a:rPr>
              <a:t> de Autor Desconhecido está licenciado em </a:t>
            </a:r>
            <a:r>
              <a:rPr lang="pt-BR" sz="675" b="0">
                <a:solidFill>
                  <a:prstClr val="black"/>
                </a:solidFill>
                <a:latin typeface="Calibri"/>
                <a:hlinkClick r:id="rId4" tooltip="https://creativecommons.org/licenses/by-nc/3.0/"/>
              </a:rPr>
              <a:t>CC BY-NC</a:t>
            </a:r>
            <a:endParaRPr lang="pt-BR" sz="675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3A19E87-6BC4-4064-B50B-7E44EB5A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4034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395546" y="2348887"/>
            <a:ext cx="8280919" cy="2592289"/>
          </a:xfrm>
        </p:spPr>
        <p:txBody>
          <a:bodyPr/>
          <a:lstStyle/>
          <a:p>
            <a:pPr>
              <a:buNone/>
            </a:pPr>
            <a:r>
              <a:rPr lang="pt-BR" sz="2800" b="1" i="1" dirty="0">
                <a:latin typeface="Arial" panose="020B0604020202020204" pitchFamily="34" charset="0"/>
                <a:cs typeface="Times New Roman" pitchFamily="18" charset="0"/>
              </a:rPr>
              <a:t>NÃO HÁ PROBLEMA ALGUM EM NÃO SABER</a:t>
            </a:r>
          </a:p>
          <a:p>
            <a:pPr>
              <a:buNone/>
            </a:pPr>
            <a:r>
              <a:rPr lang="pt-BR" sz="2800" b="1" i="1" dirty="0">
                <a:latin typeface="Arial" panose="020B0604020202020204" pitchFamily="34" charset="0"/>
                <a:cs typeface="Times New Roman" pitchFamily="18" charset="0"/>
              </a:rPr>
              <a:t>QUANDO NÃO SE TEM CONHECIMENTO.</a:t>
            </a:r>
          </a:p>
          <a:p>
            <a:pPr marL="0">
              <a:buNone/>
            </a:pPr>
            <a:r>
              <a:rPr lang="pt-BR" sz="2800" b="1" i="1" dirty="0">
                <a:latin typeface="Arial" panose="020B0604020202020204" pitchFamily="34" charset="0"/>
                <a:cs typeface="Times New Roman" pitchFamily="18" charset="0"/>
              </a:rPr>
              <a:t>O PROBLEMA ESTÁ EM NÃO ESTAR DISPOSTO A APRENDER</a:t>
            </a:r>
          </a:p>
          <a:p>
            <a:pPr algn="r">
              <a:buNone/>
            </a:pPr>
            <a:r>
              <a:rPr lang="pt-BR" sz="2000" b="1" i="1" dirty="0">
                <a:latin typeface="Arial" panose="020B0604020202020204" pitchFamily="34" charset="0"/>
              </a:rPr>
              <a:t>Benedetto </a:t>
            </a:r>
            <a:r>
              <a:rPr lang="pt-BR" sz="2000" b="1" i="1" dirty="0" err="1">
                <a:latin typeface="Arial" panose="020B0604020202020204" pitchFamily="34" charset="0"/>
              </a:rPr>
              <a:t>Varchi</a:t>
            </a:r>
            <a:endParaRPr lang="pt-BR" sz="2000" b="1" i="1" dirty="0">
              <a:latin typeface="Arial" panose="020B0604020202020204" pitchFamily="34" charset="0"/>
            </a:endParaRPr>
          </a:p>
          <a:p>
            <a:pPr>
              <a:buNone/>
            </a:pPr>
            <a:endParaRPr lang="pt-BR" sz="20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buNone/>
            </a:pPr>
            <a:endParaRPr lang="pt-BR" sz="2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91365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ts val="3001"/>
              </a:lnSpc>
              <a:buNone/>
            </a:pP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 algn="just">
              <a:lnSpc>
                <a:spcPts val="3001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Ciência social </a:t>
            </a:r>
          </a:p>
          <a:p>
            <a:pPr marL="0" indent="0" algn="just">
              <a:lnSpc>
                <a:spcPts val="3001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que estuda e pesquisa o patrimônio das entidades e estuda: </a:t>
            </a:r>
          </a:p>
          <a:p>
            <a:pPr marL="1414243" lvl="1" indent="-514312">
              <a:lnSpc>
                <a:spcPts val="3001"/>
              </a:lnSpc>
              <a:buFont typeface="+mj-lt"/>
              <a:buAutoNum type="romanLcPeriod"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Os fenômenos e variações que o afetam;</a:t>
            </a:r>
          </a:p>
          <a:p>
            <a:pPr marL="1414243" lvl="1" indent="-514312">
              <a:lnSpc>
                <a:spcPts val="3001"/>
              </a:lnSpc>
              <a:buFont typeface="+mj-lt"/>
              <a:buAutoNum type="romanLcPeriod"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Seus aspectos quantitativos e qualitativos;</a:t>
            </a:r>
          </a:p>
          <a:p>
            <a:pPr marL="1414243" lvl="1" indent="-514312">
              <a:lnSpc>
                <a:spcPts val="3001"/>
              </a:lnSpc>
              <a:buFont typeface="+mj-lt"/>
              <a:buAutoNum type="romanLcPeriod"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Registro de todos os fatos e atos de natureza econômico-financeira;</a:t>
            </a:r>
          </a:p>
          <a:p>
            <a:pPr marL="457165" lvl="1" indent="0" algn="just">
              <a:lnSpc>
                <a:spcPts val="3001"/>
              </a:lnSpc>
              <a:buNone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Com objetivo de:</a:t>
            </a:r>
          </a:p>
          <a:p>
            <a:pPr marL="1414694" lvl="1" indent="-514312">
              <a:lnSpc>
                <a:spcPts val="3001"/>
              </a:lnSpc>
              <a:buFont typeface="+mj-lt"/>
              <a:buAutoNum type="romanLcPeriod"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Analise das consequências na dinâmica financeira</a:t>
            </a:r>
          </a:p>
          <a:p>
            <a:pPr marL="1414694" lvl="1" indent="-514312">
              <a:lnSpc>
                <a:spcPts val="3001"/>
              </a:lnSpc>
              <a:buFont typeface="+mj-lt"/>
              <a:buAutoNum type="romanLcPeriod"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Busca </a:t>
            </a:r>
            <a:r>
              <a:rPr lang="pt-BR" b="0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geração de valor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 através das atividades patrimoniais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39552" y="231355"/>
            <a:ext cx="5184576" cy="67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1" dirty="0">
                <a:cs typeface="Times New Roman" pitchFamily="18" charset="0"/>
              </a:rPr>
              <a:t>O Que é Contabilidade?</a:t>
            </a:r>
            <a:r>
              <a:rPr lang="pt-BR" sz="1401" dirty="0">
                <a:cs typeface="Times New Roman" pitchFamily="18" charset="0"/>
              </a:rPr>
              <a:t> </a:t>
            </a:r>
          </a:p>
          <a:p>
            <a:endParaRPr lang="pt-BR" sz="1401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09F5D38-B26E-420D-A639-81F1C029732C}"/>
              </a:ext>
            </a:extLst>
          </p:cNvPr>
          <p:cNvSpPr/>
          <p:nvPr/>
        </p:nvSpPr>
        <p:spPr bwMode="auto">
          <a:xfrm>
            <a:off x="2555776" y="4941168"/>
            <a:ext cx="1944216" cy="864096"/>
          </a:xfrm>
          <a:prstGeom prst="ellipse">
            <a:avLst/>
          </a:prstGeom>
          <a:noFill/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400" b="1" i="0" u="none" strike="noStrike" cap="none" normalizeH="0" baseline="0">
              <a:ln>
                <a:solidFill>
                  <a:schemeClr val="bg2">
                    <a:lumMod val="85000"/>
                    <a:lumOff val="15000"/>
                  </a:schemeClr>
                </a:solidFill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3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8" y="7"/>
            <a:ext cx="7770815" cy="836613"/>
          </a:xfrm>
          <a:prstGeom prst="rect">
            <a:avLst/>
          </a:prstGeom>
        </p:spPr>
        <p:txBody>
          <a:bodyPr/>
          <a:lstStyle/>
          <a:p>
            <a:pPr algn="l"/>
            <a:br>
              <a:rPr lang="en-GB" sz="2401" dirty="0">
                <a:latin typeface="Arial" panose="020B0604020202020204" pitchFamily="34" charset="0"/>
              </a:rPr>
            </a:br>
            <a:r>
              <a:rPr lang="en-GB" sz="2401" dirty="0" err="1">
                <a:latin typeface="Arial" panose="020B0604020202020204" pitchFamily="34" charset="0"/>
              </a:rPr>
              <a:t>Bibliografia</a:t>
            </a:r>
            <a:endParaRPr lang="pt-BR" sz="2401" dirty="0">
              <a:latin typeface="Arial" panose="020B0604020202020204" pitchFamily="34" charset="0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205" y="1006481"/>
            <a:ext cx="8307391" cy="5057776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pt-BR" sz="1801" dirty="0">
                <a:latin typeface="Arial" panose="020B0604020202020204" pitchFamily="34" charset="0"/>
              </a:rPr>
              <a:t>GITMAN, Lawrence J. - Princípios de Administração Financeira. São Paulo: Pearson </a:t>
            </a:r>
            <a:r>
              <a:rPr lang="pt-BR" sz="1801" dirty="0" err="1">
                <a:latin typeface="Arial" panose="020B0604020202020204" pitchFamily="34" charset="0"/>
              </a:rPr>
              <a:t>Education</a:t>
            </a:r>
            <a:r>
              <a:rPr lang="pt-BR" sz="1801" dirty="0">
                <a:latin typeface="Arial" panose="020B0604020202020204" pitchFamily="34" charset="0"/>
              </a:rPr>
              <a:t>, 2007 </a:t>
            </a:r>
          </a:p>
          <a:p>
            <a:pPr>
              <a:lnSpc>
                <a:spcPct val="85000"/>
              </a:lnSpc>
            </a:pPr>
            <a:r>
              <a:rPr lang="pt-BR" sz="1801" dirty="0">
                <a:latin typeface="Arial" panose="020B0604020202020204" pitchFamily="34" charset="0"/>
              </a:rPr>
              <a:t>HELFERT, E. A. Técnicas de análise financeira. 9. ed. Porto Alegre: </a:t>
            </a:r>
            <a:r>
              <a:rPr lang="pt-BR" sz="1801" dirty="0" err="1">
                <a:latin typeface="Arial" panose="020B0604020202020204" pitchFamily="34" charset="0"/>
              </a:rPr>
              <a:t>Bookman</a:t>
            </a:r>
            <a:r>
              <a:rPr lang="pt-BR" sz="1801" dirty="0">
                <a:latin typeface="Arial" panose="020B0604020202020204" pitchFamily="34" charset="0"/>
              </a:rPr>
              <a:t>, 2000</a:t>
            </a:r>
          </a:p>
          <a:p>
            <a:pPr>
              <a:lnSpc>
                <a:spcPct val="85000"/>
              </a:lnSpc>
            </a:pPr>
            <a:r>
              <a:rPr lang="pt-BR" sz="1801" dirty="0">
                <a:latin typeface="Arial" panose="020B0604020202020204" pitchFamily="34" charset="0"/>
              </a:rPr>
              <a:t>HOPE, Jeremy. Gestão Financeira Moderna – tradução de Marcelo Lino. R. Janeiro: Ed. Campus, KPMG, 2007</a:t>
            </a:r>
          </a:p>
          <a:p>
            <a:pPr>
              <a:lnSpc>
                <a:spcPct val="85000"/>
              </a:lnSpc>
            </a:pPr>
            <a:r>
              <a:rPr lang="pt-BR" sz="1801" dirty="0">
                <a:latin typeface="Arial" panose="020B0604020202020204" pitchFamily="34" charset="0"/>
              </a:rPr>
              <a:t>MARTINS, E et al. Manual de Contabilidade das Sociedades por ações. São Paulo: </a:t>
            </a:r>
            <a:r>
              <a:rPr lang="pt-BR" sz="1801" dirty="0" err="1">
                <a:latin typeface="Arial" panose="020B0604020202020204" pitchFamily="34" charset="0"/>
              </a:rPr>
              <a:t>Fipecafi</a:t>
            </a:r>
            <a:r>
              <a:rPr lang="pt-BR" sz="1801" dirty="0">
                <a:latin typeface="Arial" panose="020B0604020202020204" pitchFamily="34" charset="0"/>
              </a:rPr>
              <a:t> , 7ª. Edição 2007</a:t>
            </a:r>
          </a:p>
          <a:p>
            <a:pPr>
              <a:lnSpc>
                <a:spcPct val="85000"/>
              </a:lnSpc>
            </a:pPr>
            <a:r>
              <a:rPr lang="pt-BR" sz="1801" dirty="0">
                <a:latin typeface="Arial" panose="020B0604020202020204" pitchFamily="34" charset="0"/>
              </a:rPr>
              <a:t>MATARAZZO, Dante C. Análise Financeira de Balanços. São Paulo: Ed. Atlas, 6ª. Edição 2003.</a:t>
            </a:r>
          </a:p>
          <a:p>
            <a:pPr eaLnBrk="1" hangingPunct="1"/>
            <a:r>
              <a:rPr lang="pt-BR" sz="1801" dirty="0" err="1">
                <a:latin typeface="Arial" panose="020B0604020202020204" pitchFamily="34" charset="0"/>
              </a:rPr>
              <a:t>Kassai</a:t>
            </a:r>
            <a:r>
              <a:rPr lang="pt-BR" sz="1801" dirty="0">
                <a:latin typeface="Arial" panose="020B0604020202020204" pitchFamily="34" charset="0"/>
              </a:rPr>
              <a:t>, Jose Roberto et al. Retorno de Investimento – Abordagem matemática e contábil do lucro empresarial – Ed. Atlas 1.999</a:t>
            </a:r>
          </a:p>
        </p:txBody>
      </p:sp>
    </p:spTree>
    <p:extLst>
      <p:ext uri="{BB962C8B-B14F-4D97-AF65-F5344CB8AC3E}">
        <p14:creationId xmlns:p14="http://schemas.microsoft.com/office/powerpoint/2010/main" val="1472727168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HORNGREN, Charles T., FOSTER, George and DATAR, </a:t>
            </a:r>
            <a:r>
              <a:rPr lang="en-US" sz="1600" dirty="0" err="1">
                <a:latin typeface="Arial" panose="020B0604020202020204" pitchFamily="34" charset="0"/>
              </a:rPr>
              <a:t>Srikant</a:t>
            </a:r>
            <a:r>
              <a:rPr lang="en-US" sz="1600" dirty="0">
                <a:latin typeface="Arial" panose="020B0604020202020204" pitchFamily="34" charset="0"/>
              </a:rPr>
              <a:t> M.   Cost Accounting: A Managerial Emphasis. USA: Prentice Hall, 1999</a:t>
            </a:r>
          </a:p>
          <a:p>
            <a:pPr>
              <a:lnSpc>
                <a:spcPct val="85000"/>
              </a:lnSpc>
            </a:pPr>
            <a:r>
              <a:rPr lang="en-US" sz="1600" dirty="0" err="1">
                <a:latin typeface="Arial" panose="020B0604020202020204" pitchFamily="34" charset="0"/>
              </a:rPr>
              <a:t>McWatters</a:t>
            </a:r>
            <a:r>
              <a:rPr lang="en-US" sz="1600" dirty="0">
                <a:latin typeface="Arial" panose="020B0604020202020204" pitchFamily="34" charset="0"/>
              </a:rPr>
              <a:t>, Morse, Zimmerman Management Accounting: Analysis &amp; Interpretation 2nd edition, USA: Irwin-McGraw-Hill.  2001.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KAPLAN, Robert S. and NORTON, David P.  The Balanced Scorecard: Measures That Drive Performance. USA: Harvard Business Review (January – February 1992): 71 –79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KAPLAN, Robert S.  One Cost System Isn´t Enough. USA: Harvard Business Review (January – February 1988): 61 – 66O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STRENGA, Michel R. and PROBST, Frank R.  Process Value Analysis: The Missing Link in Cost Management. USA: Journal of Cost Management (Fall 1992: 4 – 13)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SHANK, John and GOVIRDARAJAN, Vijay   Strategic Cost Management. USA: Free Press, 1993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SHAPIRO, C. and H. Varian. Information Rules: Competitive Strategy for the Information Economy. USA: Harvard Business School Press, 1998.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STERN, Joel M. and CHEW Jr, Donald H.  The Revolution in Corporate Finance. USA:  Blackwell Business, 1998.</a:t>
            </a:r>
          </a:p>
          <a:p>
            <a:pPr>
              <a:lnSpc>
                <a:spcPct val="85000"/>
              </a:lnSpc>
            </a:pPr>
            <a:r>
              <a:rPr lang="en-US" sz="1600" dirty="0">
                <a:latin typeface="Arial" panose="020B0604020202020204" pitchFamily="34" charset="0"/>
              </a:rPr>
              <a:t>STEWART III, G. Bennett. EVA Works. But Not If You Make These Common Mistakes. USA: Time Inc. (May 1, 1995): 117 – 118</a:t>
            </a:r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2401" dirty="0" err="1">
                <a:latin typeface="Arial" panose="020B0604020202020204" pitchFamily="34" charset="0"/>
              </a:rPr>
              <a:t>Bibliografia</a:t>
            </a:r>
            <a:r>
              <a:rPr lang="en-US" sz="2401" dirty="0">
                <a:latin typeface="Arial" panose="020B0604020202020204" pitchFamily="34" charset="0"/>
              </a:rPr>
              <a:t> </a:t>
            </a:r>
            <a:r>
              <a:rPr lang="en-US" sz="2401" dirty="0" err="1">
                <a:latin typeface="Arial" panose="020B0604020202020204" pitchFamily="34" charset="0"/>
              </a:rPr>
              <a:t>Complementar</a:t>
            </a:r>
            <a:endParaRPr lang="pt-BR" sz="240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178187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http://www.mccombs.utexas.edu/faculty/cynthia.beath/Beyond.pdf 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New Approaches to IT Investment</a:t>
            </a:r>
          </a:p>
          <a:p>
            <a:pPr lvl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Acesso em: 05 fev. 2007</a:t>
            </a:r>
          </a:p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www.mccombs.utexas.edu/faculty/cynthia.beath/Chargeback.doc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The Untapped Potential of IT Chargeback</a:t>
            </a:r>
          </a:p>
          <a:p>
            <a:pPr lvl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Acesso em: 05 fev. 2007</a:t>
            </a:r>
          </a:p>
          <a:p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http://www.portaldecontabilidade.com.br/index.html</a:t>
            </a:r>
          </a:p>
          <a:p>
            <a:pPr lvl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Portal de Contabilidade</a:t>
            </a:r>
          </a:p>
          <a:p>
            <a:pPr lvl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Acesso em: 05 fev. 2007</a:t>
            </a:r>
          </a:p>
          <a:p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http://www.pitt.edu/AFShome/r/o/roztocki/public/html/abc/abctutor</a:t>
            </a:r>
          </a:p>
          <a:p>
            <a:pPr lvl="1"/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Introduction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to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Activity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Based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chemeClr val="bg2"/>
                </a:solidFill>
                <a:latin typeface="Arial" panose="020B0604020202020204" pitchFamily="34" charset="0"/>
              </a:rPr>
              <a:t>Costing</a:t>
            </a:r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 (ABC) </a:t>
            </a:r>
          </a:p>
          <a:p>
            <a:pPr lvl="1"/>
            <a:r>
              <a:rPr lang="pt-BR" sz="1600" dirty="0">
                <a:solidFill>
                  <a:schemeClr val="bg2"/>
                </a:solidFill>
                <a:latin typeface="Arial" panose="020B0604020202020204" pitchFamily="34" charset="0"/>
              </a:rPr>
              <a:t>Acesso em 05 fev. 2007</a:t>
            </a:r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sz="2401" b="0" dirty="0">
                <a:latin typeface="Arial" panose="020B0604020202020204" pitchFamily="34" charset="0"/>
              </a:rPr>
              <a:t>Sites de </a:t>
            </a:r>
            <a:r>
              <a:rPr lang="en-US" sz="2401" b="0" dirty="0" err="1">
                <a:latin typeface="Arial" panose="020B0604020202020204" pitchFamily="34" charset="0"/>
              </a:rPr>
              <a:t>Referência</a:t>
            </a:r>
            <a:endParaRPr lang="pt-BR" sz="2401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63984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ChangeArrowheads="1"/>
          </p:cNvSpPr>
          <p:nvPr/>
        </p:nvSpPr>
        <p:spPr bwMode="auto">
          <a:xfrm>
            <a:off x="3851920" y="2420888"/>
            <a:ext cx="4752528" cy="138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9" rIns="92075" bIns="46039"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pt-BR" altLang="pt-BR" sz="1401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Copyright © 2019 </a:t>
            </a:r>
            <a:r>
              <a:rPr kumimoji="1" lang="pt-BR" altLang="pt-BR" sz="1401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Prof. MS. Celso Marini</a:t>
            </a:r>
          </a:p>
          <a:p>
            <a:endParaRPr kumimoji="1" lang="pt-BR" altLang="pt-BR" sz="1401" b="0" dirty="0">
              <a:solidFill>
                <a:schemeClr val="bg1">
                  <a:lumMod val="95000"/>
                </a:schemeClr>
              </a:solidFill>
              <a:cs typeface="Arial" panose="020B0604020202020204" pitchFamily="34" charset="0"/>
            </a:endParaRPr>
          </a:p>
          <a:p>
            <a:r>
              <a:rPr kumimoji="1" lang="pt-BR" altLang="pt-BR" sz="1401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Todos direitos reservados. Reprodução ou divulgação total ou parcial deste documento é expressamente proibido sem o consentimento formal, por escrito, do Professor (</a:t>
            </a:r>
            <a:r>
              <a:rPr kumimoji="1" lang="pt-BR" altLang="pt-BR" sz="1401" b="0" dirty="0" err="1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M.e</a:t>
            </a:r>
            <a:r>
              <a:rPr kumimoji="1" lang="pt-BR" altLang="pt-BR" sz="1401" b="0" dirty="0">
                <a:solidFill>
                  <a:schemeClr val="bg1">
                    <a:lumMod val="95000"/>
                  </a:schemeClr>
                </a:solidFill>
                <a:cs typeface="Arial" panose="020B0604020202020204" pitchFamily="34" charset="0"/>
              </a:rPr>
              <a:t>. Prof. Celso Marini)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95540" y="1124750"/>
            <a:ext cx="8280923" cy="5400603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Quais são as demonstrações financeiras que a Lei exige:</a:t>
            </a:r>
          </a:p>
          <a:p>
            <a:pPr marL="899934" indent="0" algn="just">
              <a:lnSpc>
                <a:spcPct val="150000"/>
              </a:lnSpc>
              <a:buNone/>
            </a:pPr>
            <a:endParaRPr lang="pt-BR" sz="1801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b="1" dirty="0">
                <a:latin typeface="Arial" panose="020B0604020202020204" pitchFamily="34" charset="0"/>
                <a:cs typeface="Times New Roman" pitchFamily="18" charset="0"/>
              </a:rPr>
              <a:t>O Balanço Patrimonial - BP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b="1" dirty="0">
                <a:latin typeface="Arial" panose="020B0604020202020204" pitchFamily="34" charset="0"/>
                <a:cs typeface="Times New Roman" pitchFamily="18" charset="0"/>
              </a:rPr>
              <a:t>A Demonstração do Resultado do Exercício – DRE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b="1" dirty="0">
                <a:latin typeface="Arial" panose="020B0604020202020204" pitchFamily="34" charset="0"/>
                <a:cs typeface="Times New Roman" pitchFamily="18" charset="0"/>
              </a:rPr>
              <a:t>A Demonstração das mutações do patrimônio líquido – DML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b="1" dirty="0">
                <a:latin typeface="Arial" panose="020B0604020202020204" pitchFamily="34" charset="0"/>
                <a:cs typeface="Times New Roman" pitchFamily="18" charset="0"/>
              </a:rPr>
              <a:t>A Demonstração do Fluxo de Caixa – DFC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b="1" dirty="0">
                <a:latin typeface="Arial" panose="020B0604020202020204" pitchFamily="34" charset="0"/>
                <a:cs typeface="Times New Roman" pitchFamily="18" charset="0"/>
              </a:rPr>
              <a:t>A Demonstração do Valor Adicionado – DVA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O Relatório da Administração</a:t>
            </a:r>
            <a:endParaRPr lang="pt-BR" sz="1801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801" b="1" dirty="0">
              <a:latin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pt-BR" sz="1801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3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99934" indent="0" algn="just">
              <a:lnSpc>
                <a:spcPct val="150000"/>
              </a:lnSpc>
              <a:buNone/>
            </a:pPr>
            <a:endParaRPr lang="pt-BR" sz="1600" b="1" dirty="0">
              <a:latin typeface="Arial" panose="020B0604020202020204" pitchFamily="34" charset="0"/>
              <a:cs typeface="Times New Roman" pitchFamily="18" charset="0"/>
            </a:endParaRP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O Balanço Patrimonial - BP</a:t>
            </a:r>
          </a:p>
          <a:p>
            <a:pPr marL="719946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A Demonstração do Resultado do Exercício – DRE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801" dirty="0">
              <a:latin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7735" y="476672"/>
            <a:ext cx="7200800" cy="418058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Times New Roman" pitchFamily="18" charset="0"/>
              </a:rPr>
              <a:t>As demonstrações que nos interessam:</a:t>
            </a:r>
            <a:br>
              <a:rPr lang="pt-BR" dirty="0">
                <a:latin typeface="Arial" panose="020B0604020202020204" pitchFamily="34" charset="0"/>
                <a:cs typeface="Times New Roman" pitchFamily="18" charset="0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24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439731" y="980728"/>
            <a:ext cx="806489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ts val="3800"/>
              </a:lnSpc>
              <a:buNone/>
            </a:pPr>
            <a:r>
              <a:rPr lang="pt-BR" sz="1800" b="0" dirty="0">
                <a:cs typeface="Times New Roman" pitchFamily="18" charset="0"/>
              </a:rPr>
              <a:t>Para estudar, controlar o patrimônio, representando-o de forma sistemática, através das demonstrações financeiras</a:t>
            </a:r>
          </a:p>
          <a:p>
            <a:pPr>
              <a:lnSpc>
                <a:spcPts val="3800"/>
              </a:lnSpc>
              <a:buNone/>
            </a:pPr>
            <a:r>
              <a:rPr lang="pt-BR" sz="1800" b="0" dirty="0"/>
              <a:t>	 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39731" y="117302"/>
            <a:ext cx="8352927" cy="791418"/>
          </a:xfrm>
        </p:spPr>
        <p:txBody>
          <a:bodyPr/>
          <a:lstStyle/>
          <a:p>
            <a:pPr algn="l"/>
            <a:r>
              <a:rPr lang="pt-BR" sz="2400" b="1" i="0" dirty="0">
                <a:latin typeface="Arial" panose="020B0604020202020204" pitchFamily="34" charset="0"/>
                <a:cs typeface="Times New Roman" pitchFamily="18" charset="0"/>
              </a:rPr>
              <a:t>Para que serve a contabilidade nesse contexto?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497815912"/>
              </p:ext>
            </p:extLst>
          </p:nvPr>
        </p:nvGraphicFramePr>
        <p:xfrm>
          <a:off x="655755" y="2348880"/>
          <a:ext cx="7632848" cy="316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96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altLang="pt-BR" dirty="0"/>
              <a:t>Administração Geral e Financeira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475656" y="5953137"/>
            <a:ext cx="4572001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20000"/>
              </a:spcBef>
            </a:pPr>
            <a:r>
              <a:rPr lang="pt-BR" altLang="pt-BR" sz="1200" dirty="0">
                <a:solidFill>
                  <a:schemeClr val="bg1"/>
                </a:solidFill>
                <a:cs typeface="Arial" panose="020B0604020202020204" pitchFamily="34" charset="0"/>
              </a:rPr>
              <a:t>Prof. Me. Celso Marini</a:t>
            </a:r>
          </a:p>
          <a:p>
            <a:pPr algn="r">
              <a:spcBef>
                <a:spcPct val="20000"/>
              </a:spcBef>
            </a:pPr>
            <a:r>
              <a:rPr lang="en-US" altLang="pt-BR" sz="1200" b="0" dirty="0">
                <a:solidFill>
                  <a:schemeClr val="bg1"/>
                </a:solidFill>
                <a:cs typeface="Arial" panose="020B0604020202020204" pitchFamily="34" charset="0"/>
              </a:rPr>
              <a:t>prof.marini@uol.com.br</a:t>
            </a:r>
          </a:p>
          <a:p>
            <a:pPr algn="r">
              <a:spcBef>
                <a:spcPct val="20000"/>
              </a:spcBef>
            </a:pPr>
            <a:br>
              <a:rPr lang="en-US" altLang="pt-BR" sz="1200" b="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pt-BR" sz="1200" b="0" dirty="0">
                <a:solidFill>
                  <a:schemeClr val="bg1"/>
                </a:solidFill>
                <a:cs typeface="Arial" panose="020B0604020202020204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035333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 algn="ctr">
              <a:lnSpc>
                <a:spcPts val="3803"/>
              </a:lnSpc>
              <a:buNone/>
            </a:pPr>
            <a:r>
              <a:rPr lang="pt-BR" sz="4001" b="1" dirty="0">
                <a:latin typeface="Arial" panose="020B0604020202020204" pitchFamily="34" charset="0"/>
                <a:cs typeface="Times New Roman" pitchFamily="18" charset="0"/>
              </a:rPr>
              <a:t>Balanço Patrimonial</a:t>
            </a: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4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46856" y="116632"/>
            <a:ext cx="8229600" cy="719410"/>
          </a:xfrm>
        </p:spPr>
        <p:txBody>
          <a:bodyPr/>
          <a:lstStyle/>
          <a:p>
            <a:pPr algn="l"/>
            <a:r>
              <a:rPr lang="pt-BR" sz="2400" b="1" i="0" dirty="0">
                <a:latin typeface="Arial" panose="020B0604020202020204" pitchFamily="34" charset="0"/>
                <a:cs typeface="Times New Roman" pitchFamily="18" charset="0"/>
              </a:rPr>
              <a:t>Balanço Patrimonial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44440" y="1340768"/>
            <a:ext cx="8229600" cy="5256584"/>
          </a:xfrm>
        </p:spPr>
        <p:txBody>
          <a:bodyPr/>
          <a:lstStyle/>
          <a:p>
            <a:pPr marL="0" indent="0" algn="just">
              <a:lnSpc>
                <a:spcPts val="3800"/>
              </a:lnSpc>
              <a:spcBef>
                <a:spcPct val="20000"/>
              </a:spcBef>
              <a:buNone/>
            </a:pP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É a demonstração onde se evidencia, de forma sistêmica e baseada nas técnicas e nos princípios contábeis,   </a:t>
            </a:r>
          </a:p>
          <a:p>
            <a:pPr marL="0" indent="0" algn="just">
              <a:lnSpc>
                <a:spcPts val="3800"/>
              </a:lnSpc>
              <a:spcBef>
                <a:spcPct val="20000"/>
              </a:spcBef>
              <a:buNone/>
            </a:pPr>
            <a:r>
              <a:rPr lang="pt-BR" sz="1800" b="0" i="0" u="sng" kern="1200" dirty="0">
                <a:latin typeface="Arial" panose="020B0604020202020204" pitchFamily="34" charset="0"/>
                <a:cs typeface="Times New Roman" pitchFamily="18" charset="0"/>
              </a:rPr>
              <a:t>os bens e os direitos patrimoniais</a:t>
            </a: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 - o </a:t>
            </a:r>
            <a:r>
              <a:rPr lang="pt-BR" sz="1800" kern="120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Ativo</a:t>
            </a: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 – </a:t>
            </a:r>
          </a:p>
          <a:p>
            <a:pPr marL="0" indent="0" algn="just">
              <a:lnSpc>
                <a:spcPts val="3800"/>
              </a:lnSpc>
              <a:spcBef>
                <a:spcPct val="20000"/>
              </a:spcBef>
              <a:buNone/>
            </a:pP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assim como as </a:t>
            </a:r>
            <a:r>
              <a:rPr lang="pt-BR" sz="1800" b="0" i="0" u="sng" kern="1200" dirty="0">
                <a:latin typeface="Arial" panose="020B0604020202020204" pitchFamily="34" charset="0"/>
                <a:cs typeface="Times New Roman" pitchFamily="18" charset="0"/>
              </a:rPr>
              <a:t>obrigações</a:t>
            </a: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 - </a:t>
            </a:r>
            <a:r>
              <a:rPr lang="pt-BR" sz="1800" b="0" i="0" kern="120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pt-BR" sz="1800" kern="120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Passivo</a:t>
            </a:r>
            <a:r>
              <a:rPr lang="pt-BR" sz="1800" b="0" i="0" kern="120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– </a:t>
            </a:r>
          </a:p>
          <a:p>
            <a:pPr marL="0" indent="0" algn="just">
              <a:lnSpc>
                <a:spcPts val="3800"/>
              </a:lnSpc>
              <a:spcBef>
                <a:spcPct val="20000"/>
              </a:spcBef>
              <a:buNone/>
            </a:pPr>
            <a:r>
              <a:rPr lang="pt-BR" sz="1800" b="0" i="0" kern="1200" dirty="0">
                <a:latin typeface="Arial" panose="020B0604020202020204" pitchFamily="34" charset="0"/>
                <a:cs typeface="Times New Roman" pitchFamily="18" charset="0"/>
              </a:rPr>
              <a:t>em determinada data e sua estrutura conceitual definida em Lei é:</a:t>
            </a:r>
          </a:p>
          <a:p>
            <a:pPr marL="0" indent="0" algn="just">
              <a:lnSpc>
                <a:spcPts val="3800"/>
              </a:lnSpc>
              <a:spcBef>
                <a:spcPct val="20000"/>
              </a:spcBef>
              <a:buNone/>
            </a:pPr>
            <a:endParaRPr lang="pt-BR" sz="1800" b="0" i="0" kern="1200" dirty="0"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5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68320" y="980729"/>
            <a:ext cx="8229601" cy="57539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BALANÇO PATRIMONIAL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259639" y="2474568"/>
            <a:ext cx="3240361" cy="318668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Circulante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 Disponível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 Contas a Receber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 Estoques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Ativo Não Circulante</a:t>
            </a:r>
          </a:p>
          <a:p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pt-BR" sz="1401" i="1" dirty="0">
                <a:solidFill>
                  <a:schemeClr val="bg2"/>
                </a:solidFill>
                <a:latin typeface="Arial" panose="020B0604020202020204" pitchFamily="34" charset="0"/>
              </a:rPr>
              <a:t>Títulos a Receber 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Investimentos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 Imobilizado</a:t>
            </a:r>
          </a:p>
          <a:p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pt-BR" sz="1401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259639" y="1754481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572008" y="2474562"/>
            <a:ext cx="3240361" cy="21785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Circulante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Funcionários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Fornecedores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Impostos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Financiamento Bancário</a:t>
            </a:r>
          </a:p>
          <a:p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Passivo Não Circulante</a:t>
            </a:r>
          </a:p>
          <a:p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72008" y="1736144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2008" y="4653140"/>
            <a:ext cx="3240361" cy="1008112"/>
          </a:xfrm>
          <a:prstGeom prst="rect">
            <a:avLst/>
          </a:prstGeom>
          <a:noFill/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</a:rPr>
              <a:t>Patrimônio Líquido</a:t>
            </a:r>
          </a:p>
          <a:p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Capital</a:t>
            </a:r>
          </a:p>
          <a:p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Lucros acumulados</a:t>
            </a:r>
          </a:p>
          <a:p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259639" y="5661253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ATIVO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572008" y="5661253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PASSIVO</a:t>
            </a:r>
          </a:p>
        </p:txBody>
      </p:sp>
      <p:cxnSp>
        <p:nvCxnSpPr>
          <p:cNvPr id="4" name="Conector de seta reta 3"/>
          <p:cNvCxnSpPr/>
          <p:nvPr/>
        </p:nvCxnSpPr>
        <p:spPr bwMode="auto">
          <a:xfrm>
            <a:off x="827585" y="1389184"/>
            <a:ext cx="0" cy="43924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Conector de seta reta 8"/>
          <p:cNvCxnSpPr/>
          <p:nvPr/>
        </p:nvCxnSpPr>
        <p:spPr bwMode="auto">
          <a:xfrm flipV="1">
            <a:off x="8100393" y="1810549"/>
            <a:ext cx="0" cy="43924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tângulo 11"/>
          <p:cNvSpPr/>
          <p:nvPr/>
        </p:nvSpPr>
        <p:spPr bwMode="auto">
          <a:xfrm>
            <a:off x="179517" y="1472656"/>
            <a:ext cx="504057" cy="43924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Grau de liquidez</a:t>
            </a:r>
          </a:p>
        </p:txBody>
      </p:sp>
      <p:sp>
        <p:nvSpPr>
          <p:cNvPr id="22" name="Retângulo 21"/>
          <p:cNvSpPr/>
          <p:nvPr/>
        </p:nvSpPr>
        <p:spPr bwMode="auto">
          <a:xfrm>
            <a:off x="8193957" y="1806424"/>
            <a:ext cx="576064" cy="43924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Grau de Exigibilidade</a:t>
            </a:r>
          </a:p>
        </p:txBody>
      </p:sp>
    </p:spTree>
    <p:extLst>
      <p:ext uri="{BB962C8B-B14F-4D97-AF65-F5344CB8AC3E}">
        <p14:creationId xmlns:p14="http://schemas.microsoft.com/office/powerpoint/2010/main" val="261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6"/>
          <p:cNvSpPr txBox="1">
            <a:spLocks noChangeArrowheads="1"/>
          </p:cNvSpPr>
          <p:nvPr/>
        </p:nvSpPr>
        <p:spPr bwMode="auto">
          <a:xfrm>
            <a:off x="408056" y="116636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401" i="0" dirty="0" err="1"/>
              <a:t>Balanço</a:t>
            </a:r>
            <a:r>
              <a:rPr lang="en-GB" altLang="pt-BR" sz="2401" i="0" dirty="0"/>
              <a:t> Patrimonial: </a:t>
            </a:r>
            <a:r>
              <a:rPr lang="en-GB" altLang="pt-BR" sz="2401" i="0" dirty="0" err="1"/>
              <a:t>Ativo</a:t>
            </a:r>
            <a:endParaRPr lang="en-GB" altLang="pt-BR" sz="2401" i="0" dirty="0"/>
          </a:p>
        </p:txBody>
      </p:sp>
      <p:pic>
        <p:nvPicPr>
          <p:cNvPr id="176131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1" y="900124"/>
            <a:ext cx="8442325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63725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6"/>
          <p:cNvSpPr txBox="1">
            <a:spLocks noChangeArrowheads="1"/>
          </p:cNvSpPr>
          <p:nvPr/>
        </p:nvSpPr>
        <p:spPr bwMode="auto">
          <a:xfrm>
            <a:off x="395540" y="116636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401" i="0" dirty="0" err="1"/>
              <a:t>Balanço</a:t>
            </a:r>
            <a:r>
              <a:rPr lang="en-GB" altLang="pt-BR" sz="2401" i="0" dirty="0"/>
              <a:t> Patrimonial: </a:t>
            </a:r>
            <a:r>
              <a:rPr lang="en-GB" altLang="pt-BR" sz="2401" i="0" dirty="0" err="1"/>
              <a:t>Passivo</a:t>
            </a:r>
            <a:endParaRPr lang="en-GB" altLang="pt-BR" sz="2401" i="0" dirty="0"/>
          </a:p>
        </p:txBody>
      </p:sp>
      <p:pic>
        <p:nvPicPr>
          <p:cNvPr id="17715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4" y="1028705"/>
            <a:ext cx="8039103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670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6"/>
          <p:cNvSpPr txBox="1">
            <a:spLocks noChangeArrowheads="1"/>
          </p:cNvSpPr>
          <p:nvPr/>
        </p:nvSpPr>
        <p:spPr bwMode="auto">
          <a:xfrm>
            <a:off x="361955" y="358556"/>
            <a:ext cx="7772400" cy="8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 i="1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6858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b="1" i="1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5430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00250" indent="-171450" defTabSz="449263">
              <a:lnSpc>
                <a:spcPct val="90000"/>
              </a:lnSpc>
              <a:spcBef>
                <a:spcPct val="30000"/>
              </a:spcBef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4574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146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3718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29050" indent="-171450" defTabSz="449263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1" i="1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GB" altLang="pt-BR" sz="2203" i="0"/>
              <a:t>DRE – Demonstrativo de Resultados do</a:t>
            </a:r>
            <a:r>
              <a:rPr lang="ar-SA" altLang="pt-BR" sz="2203" i="0">
                <a:cs typeface="Arial" panose="020B0604020202020204" pitchFamily="34" charset="0"/>
              </a:rPr>
              <a:t>‏</a:t>
            </a:r>
            <a:r>
              <a:rPr lang="pt-BR" altLang="pt-BR" sz="2203" i="0">
                <a:cs typeface="Arial" panose="020B0604020202020204" pitchFamily="34" charset="0"/>
              </a:rPr>
              <a:t> Exercício</a:t>
            </a:r>
            <a:endParaRPr lang="en-GB" altLang="pt-BR" sz="2203" i="0"/>
          </a:p>
        </p:txBody>
      </p:sp>
      <p:pic>
        <p:nvPicPr>
          <p:cNvPr id="178179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30" y="846148"/>
            <a:ext cx="8256588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39623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46856" y="-18256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Como é possível “ler” o BP para tomar  decisões?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611568" y="2420895"/>
            <a:ext cx="8229601" cy="3240361"/>
          </a:xfrm>
        </p:spPr>
        <p:txBody>
          <a:bodyPr/>
          <a:lstStyle/>
          <a:p>
            <a:pPr marL="0" indent="0"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Pelos “olhos” do contador (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visão contábil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Pelos  “olhos” do investidor (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visão de risco e fluxo de caixa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Pelos “olhos” do gestor (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visão da gestão – formação do resultado ou geração de valor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)</a:t>
            </a: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62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67544" y="-18256"/>
            <a:ext cx="7776864" cy="1143000"/>
          </a:xfrm>
          <a:prstGeom prst="rect">
            <a:avLst/>
          </a:prstGeom>
        </p:spPr>
        <p:txBody>
          <a:bodyPr/>
          <a:lstStyle/>
          <a:p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Como é possível “ler” o BP para tomar decisões?</a:t>
            </a:r>
            <a:endParaRPr lang="pt-BR" sz="2400" dirty="0">
              <a:latin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827589" y="2924945"/>
            <a:ext cx="8229601" cy="3456384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>
                <a:latin typeface="Arial" panose="020B0604020202020204" pitchFamily="34" charset="0"/>
                <a:cs typeface="Times New Roman" pitchFamily="18" charset="0"/>
              </a:rPr>
              <a:t>Pelos “olhos” do contador 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(visão contábil)</a:t>
            </a:r>
          </a:p>
          <a:p>
            <a:pPr marL="0" indent="0">
              <a:buNone/>
            </a:pPr>
            <a:endParaRPr lang="pt-BR" b="0" i="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Pelos  “olhos” do investidor (visão de risco e fluxo de caixa)</a:t>
            </a:r>
          </a:p>
          <a:p>
            <a:pPr marL="0" indent="0">
              <a:buNone/>
            </a:pPr>
            <a:endParaRPr lang="pt-BR" b="0" i="0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800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Pelos “olhos” do gestor (visão da gestão – formação do resultado ou geração de valor)</a:t>
            </a:r>
          </a:p>
          <a:p>
            <a:pPr marL="0" indent="0">
              <a:buNone/>
            </a:pPr>
            <a:endParaRPr lang="pt-BR" b="0" i="0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b="0" i="0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44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03547" y="188640"/>
            <a:ext cx="6948773" cy="647403"/>
          </a:xfrm>
          <a:prstGeom prst="rect">
            <a:avLst/>
          </a:prstGeom>
        </p:spPr>
        <p:txBody>
          <a:bodyPr/>
          <a:lstStyle/>
          <a:p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Balanço Patrimonial - Visão do Contador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403655" y="2636917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BENS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+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DIREITOS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403655" y="2636916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644016" y="2636917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OBRIGAÇÕES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644016" y="2636916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644016" y="4941173"/>
            <a:ext cx="3240361" cy="1008112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i="1" dirty="0">
                <a:solidFill>
                  <a:schemeClr val="bg2"/>
                </a:solidFill>
                <a:latin typeface="Arial" panose="020B0604020202020204" pitchFamily="34" charset="0"/>
              </a:rPr>
              <a:t>PATRIMONIO LIQUIDO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403655" y="5949284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ATIVO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644016" y="5949284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PASSIVO</a:t>
            </a:r>
          </a:p>
        </p:txBody>
      </p:sp>
      <p:cxnSp>
        <p:nvCxnSpPr>
          <p:cNvPr id="21" name="Conector reto 20"/>
          <p:cNvCxnSpPr/>
          <p:nvPr/>
        </p:nvCxnSpPr>
        <p:spPr>
          <a:xfrm>
            <a:off x="4499999" y="6093297"/>
            <a:ext cx="28803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4499999" y="6165304"/>
            <a:ext cx="28803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1801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1801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1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Pelos “olhos” do contador (visão contábil)</a:t>
            </a:r>
          </a:p>
          <a:p>
            <a:pPr marL="0" indent="0">
              <a:buNone/>
            </a:pPr>
            <a:endParaRPr lang="pt-BR" sz="18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Pelos  “olhos” do investidor 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(visão de risco e fluxo de caixa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pt-BR" sz="18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1" dirty="0">
                <a:solidFill>
                  <a:schemeClr val="bg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Pelos “olhos” do gestor (visão da gestão – formação do resultado ou geração de valor)</a:t>
            </a: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1801" dirty="0"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39552" y="188640"/>
            <a:ext cx="8424936" cy="792086"/>
          </a:xfrm>
          <a:prstGeom prst="rect">
            <a:avLst/>
          </a:prstGeom>
        </p:spPr>
        <p:txBody>
          <a:bodyPr/>
          <a:lstStyle/>
          <a:p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Como é possível “ler” o BP para tomar  </a:t>
            </a:r>
            <a:br>
              <a:rPr lang="pt-BR" sz="2401" dirty="0">
                <a:latin typeface="Arial" panose="020B0604020202020204" pitchFamily="34" charset="0"/>
                <a:cs typeface="Times New Roman" pitchFamily="18" charset="0"/>
              </a:rPr>
            </a:br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decisões?</a:t>
            </a:r>
            <a:endParaRPr lang="pt-BR" sz="2400" dirty="0">
              <a:solidFill>
                <a:schemeClr val="bg2">
                  <a:lumMod val="75000"/>
                  <a:lumOff val="25000"/>
                </a:schemeClr>
              </a:solidFill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8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210270" y="908720"/>
            <a:ext cx="8723460" cy="50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22313" indent="-2667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800" dirty="0"/>
              <a:t>Bacharel em Ciências Contábeis </a:t>
            </a:r>
          </a:p>
          <a:p>
            <a:r>
              <a:rPr lang="pt-BR" altLang="pt-BR" sz="1800" dirty="0"/>
              <a:t>Mestre em Ciências Contábeis – área de contabilidade e finanças – FECAP – Fundação Escola Álvares Penteado</a:t>
            </a:r>
          </a:p>
          <a:p>
            <a:r>
              <a:rPr lang="pt-BR" sz="1800" dirty="0"/>
              <a:t>15 anos atuando como Professor nos cursos de Graduação e Pós-Graduação: Faculdades FAAP, FECAP, Trevisan entre outras.</a:t>
            </a:r>
          </a:p>
          <a:p>
            <a:r>
              <a:rPr lang="pt-BR" altLang="pt-BR" sz="1800" dirty="0"/>
              <a:t>Atua com regularidade em bancas de elaboração e revisão de concursos públicos.</a:t>
            </a:r>
          </a:p>
          <a:p>
            <a:r>
              <a:rPr lang="pt-BR" altLang="pt-BR" sz="1800" dirty="0"/>
              <a:t>Mais de 25 anos de experiência atuando em controladoria, contabilidade, área tributária e financeira em empresas nacionais e multinacionais.</a:t>
            </a:r>
          </a:p>
          <a:p>
            <a:r>
              <a:rPr lang="pt-BR" altLang="pt-BR" sz="1800" dirty="0"/>
              <a:t>Diretor de Controladoria da </a:t>
            </a:r>
            <a:r>
              <a:rPr lang="pt-BR" altLang="pt-BR" sz="1800" dirty="0" err="1"/>
              <a:t>Anefac</a:t>
            </a:r>
            <a:r>
              <a:rPr lang="pt-BR" altLang="pt-BR" sz="1800" dirty="0"/>
              <a:t> – Associação Nacional dos Executivos de Finanças, Administração e Contabilidade.</a:t>
            </a:r>
          </a:p>
          <a:p>
            <a:r>
              <a:rPr lang="pt-BR" altLang="pt-BR" sz="1800" dirty="0"/>
              <a:t>Atuou no GT 48 – grupo de trabalho do EFD – </a:t>
            </a:r>
            <a:r>
              <a:rPr lang="pt-BR" altLang="pt-BR" sz="1800" dirty="0" err="1"/>
              <a:t>Pis</a:t>
            </a:r>
            <a:r>
              <a:rPr lang="pt-BR" altLang="pt-BR" sz="1800" dirty="0"/>
              <a:t>/</a:t>
            </a:r>
            <a:r>
              <a:rPr lang="pt-BR" altLang="pt-BR" sz="1800" dirty="0" err="1"/>
              <a:t>Cofins</a:t>
            </a:r>
            <a:r>
              <a:rPr lang="pt-BR" altLang="pt-BR" sz="1800" dirty="0"/>
              <a:t> na Receita Federal.</a:t>
            </a:r>
          </a:p>
          <a:p>
            <a:r>
              <a:rPr lang="pt-BR" altLang="pt-BR" sz="1800" dirty="0"/>
              <a:t>Foi sócio fundador da Acharya Brasil.</a:t>
            </a:r>
          </a:p>
          <a:p>
            <a:r>
              <a:rPr lang="pt-BR" altLang="pt-BR" sz="1800" dirty="0"/>
              <a:t>Atualmente é sócio da Marini Gestão, Negócios e </a:t>
            </a:r>
            <a:r>
              <a:rPr lang="pt-BR" altLang="pt-BR" sz="1800" dirty="0" err="1"/>
              <a:t>Treinametnos</a:t>
            </a:r>
            <a:endParaRPr lang="pt-BR" altLang="pt-BR" sz="1800" dirty="0"/>
          </a:p>
          <a:p>
            <a:endParaRPr lang="pt-BR" altLang="pt-BR" sz="1800" dirty="0"/>
          </a:p>
          <a:p>
            <a:r>
              <a:rPr lang="pt-BR" altLang="pt-BR" sz="1800" dirty="0"/>
              <a:t>Contato:</a:t>
            </a:r>
          </a:p>
          <a:p>
            <a:r>
              <a:rPr lang="pt-BR" altLang="pt-BR" sz="1800" dirty="0"/>
              <a:t>e-mail: prof.marini@uol.com.br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chemeClr val="hlink"/>
              </a:buClr>
              <a:buSzPct val="75000"/>
              <a:buFont typeface="Monotype Sorts" pitchFamily="2" charset="2"/>
              <a:buNone/>
            </a:pPr>
            <a:endParaRPr lang="pt-BR" altLang="pt-BR" sz="1401" b="0" dirty="0"/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526860" y="233464"/>
            <a:ext cx="2096731" cy="45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9" tIns="44452" rIns="90489" bIns="44452">
            <a:spAutoFit/>
          </a:bodyPr>
          <a:lstStyle>
            <a:lvl1pPr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pt-BR" sz="2401" dirty="0"/>
              <a:t>Celso Marini 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18" y="4542267"/>
            <a:ext cx="1090612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331551" y="3109105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1" dirty="0">
              <a:solidFill>
                <a:schemeClr val="tx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331551" y="3109104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571912" y="3109105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1" dirty="0">
              <a:solidFill>
                <a:schemeClr val="tx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4571912" y="3109104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571912" y="5413361"/>
            <a:ext cx="3240361" cy="1008112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1" dirty="0">
              <a:solidFill>
                <a:schemeClr val="tx1"/>
              </a:solidFill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1331551" y="6421472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ATIVO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571912" y="6421472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PASSIVO</a:t>
            </a:r>
          </a:p>
        </p:txBody>
      </p:sp>
      <p:cxnSp>
        <p:nvCxnSpPr>
          <p:cNvPr id="21" name="Conector reto 20"/>
          <p:cNvCxnSpPr/>
          <p:nvPr/>
        </p:nvCxnSpPr>
        <p:spPr>
          <a:xfrm>
            <a:off x="4427895" y="6565485"/>
            <a:ext cx="288033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4427895" y="6637492"/>
            <a:ext cx="28803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 rot="18942102">
            <a:off x="4445225" y="4462966"/>
            <a:ext cx="3209701" cy="892815"/>
          </a:xfrm>
          <a:prstGeom prst="rect">
            <a:avLst/>
          </a:prstGeom>
          <a:noFill/>
        </p:spPr>
        <p:txBody>
          <a:bodyPr wrap="square" lIns="91440" tIns="45723" rIns="91440" bIns="45723">
            <a:spAutoFit/>
          </a:bodyPr>
          <a:lstStyle/>
          <a:p>
            <a:pPr algn="ctr"/>
            <a:r>
              <a:rPr lang="pt-BR" sz="260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FONTES DE FINANCIAMENTOS</a:t>
            </a:r>
          </a:p>
        </p:txBody>
      </p:sp>
      <p:sp>
        <p:nvSpPr>
          <p:cNvPr id="22" name="Retângulo 21"/>
          <p:cNvSpPr/>
          <p:nvPr/>
        </p:nvSpPr>
        <p:spPr>
          <a:xfrm rot="18942102">
            <a:off x="1283621" y="4561254"/>
            <a:ext cx="3134064" cy="892815"/>
          </a:xfrm>
          <a:prstGeom prst="rect">
            <a:avLst/>
          </a:prstGeom>
          <a:noFill/>
        </p:spPr>
        <p:txBody>
          <a:bodyPr wrap="square" lIns="91440" tIns="45723" rIns="91440" bIns="45723">
            <a:spAutoFit/>
          </a:bodyPr>
          <a:lstStyle/>
          <a:p>
            <a:pPr algn="ctr"/>
            <a:r>
              <a:rPr lang="pt-BR" sz="260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DECISÕES DE</a:t>
            </a:r>
          </a:p>
          <a:p>
            <a:pPr algn="ctr"/>
            <a:r>
              <a:rPr lang="pt-BR" sz="260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INVESTIMENTOS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596139" y="231031"/>
            <a:ext cx="6280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cs typeface="Times New Roman" pitchFamily="18" charset="0"/>
              </a:rPr>
              <a:t>Balanço Patrimonial - Visão do Investidor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092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Pelos “olhos” do gestor (</a:t>
            </a:r>
            <a:r>
              <a:rPr lang="pt-BR" b="0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visão da gestão – formação do resultado ou geração de valor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)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39552" y="260650"/>
            <a:ext cx="7200800" cy="41805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1" dirty="0">
                <a:latin typeface="Arial" panose="020B0604020202020204" pitchFamily="34" charset="0"/>
                <a:cs typeface="Times New Roman" pitchFamily="18" charset="0"/>
              </a:rPr>
              <a:t>Como é possível “ler” o BP para tomar  decisões?</a:t>
            </a:r>
          </a:p>
        </p:txBody>
      </p:sp>
    </p:spTree>
    <p:extLst>
      <p:ext uri="{BB962C8B-B14F-4D97-AF65-F5344CB8AC3E}">
        <p14:creationId xmlns:p14="http://schemas.microsoft.com/office/powerpoint/2010/main" val="38753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46855" y="188640"/>
            <a:ext cx="8229601" cy="647403"/>
          </a:xfrm>
          <a:prstGeom prst="rect">
            <a:avLst/>
          </a:prstGeom>
        </p:spPr>
        <p:txBody>
          <a:bodyPr/>
          <a:lstStyle/>
          <a:p>
            <a:r>
              <a:rPr lang="pt-BR" sz="2401" dirty="0">
                <a:latin typeface="Arial" panose="020B0604020202020204" pitchFamily="34" charset="0"/>
              </a:rPr>
              <a:t>Balanço Patrimonial - Visão do Gestor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115624" y="2636917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endParaRPr lang="pt-BR" sz="140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INVESTIMENTOS EM 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ATIVOS PARA 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GERAÇÃO DE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VALOR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115624" y="2636916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355981" y="2636917"/>
            <a:ext cx="3240361" cy="33123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CAPITAL 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DE</a:t>
            </a:r>
          </a:p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TERCEIROS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355981" y="2636916"/>
            <a:ext cx="3240361" cy="7200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355981" y="4941173"/>
            <a:ext cx="3240361" cy="1008112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CAPITAL PRÓPRIO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115624" y="5949284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ATIVO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4355981" y="5949284"/>
            <a:ext cx="3240361" cy="36004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1" dirty="0">
                <a:solidFill>
                  <a:schemeClr val="bg2"/>
                </a:solidFill>
                <a:latin typeface="Arial" panose="020B0604020202020204" pitchFamily="34" charset="0"/>
              </a:rPr>
              <a:t>TOTAL  PASSIVO</a:t>
            </a:r>
          </a:p>
        </p:txBody>
      </p:sp>
      <p:cxnSp>
        <p:nvCxnSpPr>
          <p:cNvPr id="21" name="Conector reto 20"/>
          <p:cNvCxnSpPr/>
          <p:nvPr/>
        </p:nvCxnSpPr>
        <p:spPr>
          <a:xfrm>
            <a:off x="4211964" y="6093297"/>
            <a:ext cx="2880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4211964" y="6165304"/>
            <a:ext cx="28803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have direita 1"/>
          <p:cNvSpPr/>
          <p:nvPr/>
        </p:nvSpPr>
        <p:spPr bwMode="auto">
          <a:xfrm>
            <a:off x="7668349" y="2636914"/>
            <a:ext cx="504057" cy="3672411"/>
          </a:xfrm>
          <a:prstGeom prst="rightBrace">
            <a:avLst>
              <a:gd name="adj1" fmla="val 35200"/>
              <a:gd name="adj2" fmla="val 5052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rgbClr val="FF0000"/>
              </a:solidFill>
              <a:latin typeface="Helvetica" charset="0"/>
            </a:endParaRPr>
          </a:p>
        </p:txBody>
      </p:sp>
      <p:sp>
        <p:nvSpPr>
          <p:cNvPr id="4" name="Retângulo 3"/>
          <p:cNvSpPr/>
          <p:nvPr/>
        </p:nvSpPr>
        <p:spPr bwMode="auto">
          <a:xfrm>
            <a:off x="8172401" y="2636914"/>
            <a:ext cx="576064" cy="3672411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800" dirty="0">
                <a:solidFill>
                  <a:srgbClr val="FF0000"/>
                </a:solidFill>
              </a:rPr>
              <a:t>Estrutura de capitais</a:t>
            </a:r>
          </a:p>
        </p:txBody>
      </p:sp>
    </p:spTree>
    <p:extLst>
      <p:ext uri="{BB962C8B-B14F-4D97-AF65-F5344CB8AC3E}">
        <p14:creationId xmlns:p14="http://schemas.microsoft.com/office/powerpoint/2010/main" val="7900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ln>
            <a:solidFill>
              <a:schemeClr val="bg2"/>
            </a:solidFill>
          </a:ln>
        </p:spPr>
        <p:txBody>
          <a:bodyPr/>
          <a:lstStyle/>
          <a:p>
            <a:pPr algn="ctr"/>
            <a:r>
              <a:rPr lang="pt-BR" sz="2800" dirty="0"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ln>
            <a:solidFill>
              <a:schemeClr val="bg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bg2"/>
            </a:solidFill>
          </a:ln>
        </p:spPr>
        <p:txBody>
          <a:bodyPr/>
          <a:lstStyle/>
          <a:p>
            <a:pPr algn="ctr"/>
            <a:r>
              <a:rPr lang="pt-BR" sz="2800" dirty="0"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>
          <a:ln>
            <a:solidFill>
              <a:schemeClr val="bg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Retângulo 8"/>
          <p:cNvSpPr/>
          <p:nvPr/>
        </p:nvSpPr>
        <p:spPr bwMode="auto">
          <a:xfrm rot="19202777">
            <a:off x="343497" y="3519559"/>
            <a:ext cx="4240468" cy="1152128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BENS E DIREITOS </a:t>
            </a:r>
          </a:p>
          <a:p>
            <a:pPr algn="ctr"/>
            <a:r>
              <a:rPr lang="pt-BR" sz="2000" dirty="0"/>
              <a:t>OU</a:t>
            </a:r>
          </a:p>
          <a:p>
            <a:pPr algn="ctr"/>
            <a:r>
              <a:rPr lang="pt-BR" sz="2000" dirty="0"/>
              <a:t>DECISÕES DE INVESTIMENTOS</a:t>
            </a:r>
          </a:p>
        </p:txBody>
      </p:sp>
      <p:sp>
        <p:nvSpPr>
          <p:cNvPr id="10" name="Retângulo 9"/>
          <p:cNvSpPr/>
          <p:nvPr/>
        </p:nvSpPr>
        <p:spPr bwMode="auto">
          <a:xfrm rot="19202777">
            <a:off x="4561005" y="3431937"/>
            <a:ext cx="4240468" cy="11521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OBRIGAÇÕES</a:t>
            </a:r>
          </a:p>
          <a:p>
            <a:pPr algn="ctr"/>
            <a:r>
              <a:rPr lang="pt-BR" sz="2000" dirty="0"/>
              <a:t>OU</a:t>
            </a:r>
          </a:p>
          <a:p>
            <a:pPr algn="ctr"/>
            <a:r>
              <a:rPr lang="pt-BR" sz="2000" dirty="0"/>
              <a:t>FONTES DE FINANCIAMENTO</a:t>
            </a:r>
          </a:p>
        </p:txBody>
      </p:sp>
      <p:sp>
        <p:nvSpPr>
          <p:cNvPr id="12" name="Seta em curva para baixo 11"/>
          <p:cNvSpPr/>
          <p:nvPr/>
        </p:nvSpPr>
        <p:spPr bwMode="auto">
          <a:xfrm flipH="1">
            <a:off x="2606785" y="2564911"/>
            <a:ext cx="3981440" cy="1512169"/>
          </a:xfrm>
          <a:prstGeom prst="curved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accent5">
                  <a:lumMod val="20000"/>
                  <a:lumOff val="80000"/>
                </a:schemeClr>
              </a:solidFill>
              <a:latin typeface="Helvetica" charset="0"/>
            </a:endParaRPr>
          </a:p>
        </p:txBody>
      </p:sp>
      <p:sp>
        <p:nvSpPr>
          <p:cNvPr id="13" name="Seta em curva para cima 12"/>
          <p:cNvSpPr/>
          <p:nvPr/>
        </p:nvSpPr>
        <p:spPr bwMode="auto">
          <a:xfrm>
            <a:off x="2699799" y="4653143"/>
            <a:ext cx="4104457" cy="1440161"/>
          </a:xfrm>
          <a:prstGeom prst="curvedUp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  <p:cxnSp>
        <p:nvCxnSpPr>
          <p:cNvPr id="15" name="Conector reto 14"/>
          <p:cNvCxnSpPr/>
          <p:nvPr/>
        </p:nvCxnSpPr>
        <p:spPr bwMode="auto">
          <a:xfrm>
            <a:off x="4686013" y="4653137"/>
            <a:ext cx="399044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8690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1" algn="ctr">
              <a:lnSpc>
                <a:spcPts val="3803"/>
              </a:lnSpc>
              <a:buNone/>
            </a:pPr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Demonstração do Resultado do Exercício</a:t>
            </a:r>
          </a:p>
          <a:p>
            <a:pPr marL="0" lvl="1" algn="ctr">
              <a:lnSpc>
                <a:spcPts val="3803"/>
              </a:lnSpc>
              <a:buNone/>
            </a:pPr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28852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40123724"/>
              </p:ext>
            </p:extLst>
          </p:nvPr>
        </p:nvGraphicFramePr>
        <p:xfrm>
          <a:off x="755580" y="2816940"/>
          <a:ext cx="7632848" cy="316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439732" y="980733"/>
            <a:ext cx="8064896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803"/>
              </a:lnSpc>
            </a:pPr>
            <a:r>
              <a:rPr lang="pt-BR" sz="2000" dirty="0">
                <a:cs typeface="Times New Roman" pitchFamily="18" charset="0"/>
              </a:rPr>
              <a:t>Vamos recordar o objetivo da contabilidade:</a:t>
            </a:r>
          </a:p>
          <a:p>
            <a:pPr>
              <a:lnSpc>
                <a:spcPts val="3803"/>
              </a:lnSpc>
            </a:pPr>
            <a:r>
              <a:rPr lang="pt-BR" sz="2000" dirty="0">
                <a:cs typeface="Times New Roman" pitchFamily="18" charset="0"/>
              </a:rPr>
              <a:t>Representa o patrimônio de forma sistemática e a DRE representa a geração de valor de forma detalhada</a:t>
            </a:r>
          </a:p>
        </p:txBody>
      </p:sp>
      <p:sp>
        <p:nvSpPr>
          <p:cNvPr id="10" name="Elipse 9"/>
          <p:cNvSpPr/>
          <p:nvPr/>
        </p:nvSpPr>
        <p:spPr bwMode="auto">
          <a:xfrm>
            <a:off x="4472180" y="5157200"/>
            <a:ext cx="1828016" cy="936105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8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914400" y="3141663"/>
            <a:ext cx="8229600" cy="7191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Times New Roman" pitchFamily="18" charset="0"/>
              </a:rPr>
              <a:t>FILME DA NATURA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499992" y="3706847"/>
            <a:ext cx="352839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1" b="0" i="1" dirty="0">
                <a:solidFill>
                  <a:srgbClr val="FF0000"/>
                </a:solidFill>
              </a:rPr>
              <a:t>Filme</a:t>
            </a:r>
          </a:p>
        </p:txBody>
      </p:sp>
    </p:spTree>
    <p:extLst>
      <p:ext uri="{BB962C8B-B14F-4D97-AF65-F5344CB8AC3E}">
        <p14:creationId xmlns:p14="http://schemas.microsoft.com/office/powerpoint/2010/main" val="3831397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ts val="3803"/>
              </a:lnSpc>
            </a:pPr>
            <a:r>
              <a:rPr lang="pt-BR" sz="2000" b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Trata-se de uma demonstração dos aumentos e reduções causados no Patrimônio Líquido pelas operações da empresa. </a:t>
            </a:r>
          </a:p>
          <a:p>
            <a:pPr algn="just">
              <a:lnSpc>
                <a:spcPts val="3803"/>
              </a:lnSpc>
            </a:pPr>
            <a:endParaRPr lang="pt-BR" sz="2000" b="1" dirty="0">
              <a:solidFill>
                <a:schemeClr val="bg2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pPr lvl="1" algn="just">
              <a:lnSpc>
                <a:spcPts val="3803"/>
              </a:lnSpc>
            </a:pPr>
            <a:r>
              <a:rPr lang="pt-BR" sz="2000" b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As receitas representam normalmente aumento e,</a:t>
            </a:r>
          </a:p>
          <a:p>
            <a:pPr lvl="1" algn="just">
              <a:lnSpc>
                <a:spcPts val="3803"/>
              </a:lnSpc>
            </a:pPr>
            <a:r>
              <a:rPr lang="pt-BR" sz="2000" b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As despesas redução do Patrimônio Líquido</a:t>
            </a:r>
          </a:p>
          <a:p>
            <a:pPr>
              <a:lnSpc>
                <a:spcPts val="3803"/>
              </a:lnSpc>
              <a:buNone/>
            </a:pPr>
            <a:endParaRPr lang="pt-BR" sz="20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pt-BR" dirty="0">
                <a:latin typeface="Arial" panose="020B0604020202020204" pitchFamily="34" charset="0"/>
              </a:rPr>
              <a:t>D.R.E.</a:t>
            </a:r>
          </a:p>
        </p:txBody>
      </p:sp>
    </p:spTree>
    <p:extLst>
      <p:ext uri="{BB962C8B-B14F-4D97-AF65-F5344CB8AC3E}">
        <p14:creationId xmlns:p14="http://schemas.microsoft.com/office/powerpoint/2010/main" val="216470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ts val="3803"/>
              </a:lnSpc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A Demonstração do Resultado do Exercício retrata apenas o </a:t>
            </a:r>
            <a:r>
              <a:rPr lang="pt-BR" i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fluxo econômico e não o fluxo de dinheiro. </a:t>
            </a:r>
          </a:p>
          <a:p>
            <a:pPr algn="just">
              <a:lnSpc>
                <a:spcPts val="3803"/>
              </a:lnSpc>
            </a:pPr>
            <a:r>
              <a:rPr lang="pt-BR" i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Para a demonstração do resultado não importa se uma receita ou despesa tem </a:t>
            </a: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reflexos em dinheiro, basta apenas que afete o Patrimônio Líquido.</a:t>
            </a:r>
          </a:p>
          <a:p>
            <a:pPr lvl="1" algn="just">
              <a:lnSpc>
                <a:spcPts val="3803"/>
              </a:lnSpc>
            </a:pPr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Sua estrutura é composta por:</a:t>
            </a:r>
          </a:p>
          <a:p>
            <a:pPr algn="just">
              <a:lnSpc>
                <a:spcPts val="3803"/>
              </a:lnSpc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pt-BR" dirty="0">
                <a:latin typeface="Arial" panose="020B0604020202020204" pitchFamily="34" charset="0"/>
              </a:rPr>
              <a:t>D.R.E.</a:t>
            </a:r>
          </a:p>
        </p:txBody>
      </p:sp>
    </p:spTree>
    <p:extLst>
      <p:ext uri="{BB962C8B-B14F-4D97-AF65-F5344CB8AC3E}">
        <p14:creationId xmlns:p14="http://schemas.microsoft.com/office/powerpoint/2010/main" val="386164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1334250" y="1781127"/>
            <a:ext cx="3237759" cy="639764"/>
          </a:xfrm>
          <a:ln>
            <a:solidFill>
              <a:schemeClr val="bg2"/>
            </a:solidFill>
          </a:ln>
        </p:spPr>
        <p:txBody>
          <a:bodyPr/>
          <a:lstStyle/>
          <a:p>
            <a:pPr algn="ctr"/>
            <a:r>
              <a:rPr lang="pt-BR" sz="2800" dirty="0">
                <a:latin typeface="Arial" panose="020B0604020202020204" pitchFamily="34" charset="0"/>
              </a:rPr>
              <a:t>ATIVO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334250" y="2430044"/>
            <a:ext cx="3237759" cy="3951289"/>
          </a:xfrm>
          <a:ln>
            <a:solidFill>
              <a:schemeClr val="bg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3"/>
          </p:nvPr>
        </p:nvSpPr>
        <p:spPr>
          <a:xfrm>
            <a:off x="4572003" y="1781127"/>
            <a:ext cx="3239344" cy="639764"/>
          </a:xfrm>
          <a:ln>
            <a:solidFill>
              <a:schemeClr val="bg2"/>
            </a:solidFill>
          </a:ln>
        </p:spPr>
        <p:txBody>
          <a:bodyPr/>
          <a:lstStyle/>
          <a:p>
            <a:pPr algn="ctr"/>
            <a:r>
              <a:rPr lang="pt-BR" sz="2800" dirty="0">
                <a:latin typeface="Arial" panose="020B0604020202020204" pitchFamily="34" charset="0"/>
              </a:rPr>
              <a:t>PASSIVO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>
          <a:xfrm>
            <a:off x="4573020" y="2430044"/>
            <a:ext cx="3239344" cy="3951289"/>
          </a:xfrm>
          <a:ln>
            <a:solidFill>
              <a:schemeClr val="bg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Seta em curva para baixo 11"/>
          <p:cNvSpPr/>
          <p:nvPr/>
        </p:nvSpPr>
        <p:spPr bwMode="auto">
          <a:xfrm flipH="1">
            <a:off x="2771808" y="2636916"/>
            <a:ext cx="3528393" cy="1584176"/>
          </a:xfrm>
          <a:prstGeom prst="curvedDownArrow">
            <a:avLst>
              <a:gd name="adj1" fmla="val 26777"/>
              <a:gd name="adj2" fmla="val 33624"/>
              <a:gd name="adj3" fmla="val 2861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accent5">
                  <a:lumMod val="20000"/>
                  <a:lumOff val="80000"/>
                </a:schemeClr>
              </a:solidFill>
              <a:latin typeface="Helvetica" charset="0"/>
            </a:endParaRPr>
          </a:p>
        </p:txBody>
      </p:sp>
      <p:sp>
        <p:nvSpPr>
          <p:cNvPr id="13" name="Seta em curva para cima 12"/>
          <p:cNvSpPr/>
          <p:nvPr/>
        </p:nvSpPr>
        <p:spPr bwMode="auto">
          <a:xfrm>
            <a:off x="2915820" y="4365109"/>
            <a:ext cx="3600400" cy="1656185"/>
          </a:xfrm>
          <a:prstGeom prst="curvedUp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  <p:cxnSp>
        <p:nvCxnSpPr>
          <p:cNvPr id="15" name="Conector reto 14"/>
          <p:cNvCxnSpPr/>
          <p:nvPr/>
        </p:nvCxnSpPr>
        <p:spPr bwMode="auto">
          <a:xfrm>
            <a:off x="4644016" y="4666033"/>
            <a:ext cx="32403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tângulo 13"/>
          <p:cNvSpPr/>
          <p:nvPr/>
        </p:nvSpPr>
        <p:spPr bwMode="auto">
          <a:xfrm rot="5400000">
            <a:off x="6336201" y="3753039"/>
            <a:ext cx="4536505" cy="720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401" dirty="0">
                <a:solidFill>
                  <a:srgbClr val="0070C0"/>
                </a:solidFill>
              </a:rPr>
              <a:t>FONTES DE FINANCIAMENTO</a:t>
            </a:r>
          </a:p>
        </p:txBody>
      </p:sp>
      <p:sp>
        <p:nvSpPr>
          <p:cNvPr id="16" name="Retângulo 15"/>
          <p:cNvSpPr/>
          <p:nvPr/>
        </p:nvSpPr>
        <p:spPr bwMode="auto">
          <a:xfrm rot="16200000">
            <a:off x="-1728698" y="3753037"/>
            <a:ext cx="4536502" cy="720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401" dirty="0">
                <a:solidFill>
                  <a:srgbClr val="0070C0"/>
                </a:solidFill>
              </a:rPr>
              <a:t>DECISÕES DE INVESTIMENTOS</a:t>
            </a:r>
          </a:p>
        </p:txBody>
      </p:sp>
      <p:sp>
        <p:nvSpPr>
          <p:cNvPr id="18" name="Chave esquerda 17"/>
          <p:cNvSpPr/>
          <p:nvPr/>
        </p:nvSpPr>
        <p:spPr bwMode="auto">
          <a:xfrm>
            <a:off x="899600" y="1844828"/>
            <a:ext cx="360041" cy="4536507"/>
          </a:xfrm>
          <a:prstGeom prst="lef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0" name="Chave direita 19"/>
          <p:cNvSpPr/>
          <p:nvPr/>
        </p:nvSpPr>
        <p:spPr bwMode="auto">
          <a:xfrm>
            <a:off x="7884371" y="1844828"/>
            <a:ext cx="432048" cy="4536507"/>
          </a:xfrm>
          <a:prstGeom prst="rightBrac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1" name="Retângulo 20"/>
          <p:cNvSpPr/>
          <p:nvPr/>
        </p:nvSpPr>
        <p:spPr bwMode="auto">
          <a:xfrm>
            <a:off x="5292087" y="5337215"/>
            <a:ext cx="2376265" cy="612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401" i="1" dirty="0"/>
              <a:t>Valor gerado (lucro ou prejuízo)</a:t>
            </a:r>
          </a:p>
        </p:txBody>
      </p:sp>
      <p:sp>
        <p:nvSpPr>
          <p:cNvPr id="22" name="Texto explicativo em elipse 21"/>
          <p:cNvSpPr/>
          <p:nvPr/>
        </p:nvSpPr>
        <p:spPr bwMode="auto">
          <a:xfrm rot="10800000">
            <a:off x="5148069" y="4882062"/>
            <a:ext cx="2592289" cy="1355255"/>
          </a:xfrm>
          <a:prstGeom prst="wedgeEllipseCallout">
            <a:avLst>
              <a:gd name="adj1" fmla="val -9777"/>
              <a:gd name="adj2" fmla="val 91704"/>
            </a:avLst>
          </a:prstGeom>
          <a:noFill/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endParaRPr lang="pt-BR" sz="1001" b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23" name="Retângulo 22"/>
          <p:cNvSpPr/>
          <p:nvPr/>
        </p:nvSpPr>
        <p:spPr bwMode="auto">
          <a:xfrm>
            <a:off x="5724135" y="2924948"/>
            <a:ext cx="2016225" cy="1296144"/>
          </a:xfrm>
          <a:prstGeom prst="rect">
            <a:avLst/>
          </a:prstGeom>
          <a:noFill/>
          <a:ln w="3810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2000" dirty="0"/>
              <a:t>Apresentado analiticamente na D.R.E.</a:t>
            </a:r>
          </a:p>
        </p:txBody>
      </p:sp>
    </p:spTree>
    <p:extLst>
      <p:ext uri="{BB962C8B-B14F-4D97-AF65-F5344CB8AC3E}">
        <p14:creationId xmlns:p14="http://schemas.microsoft.com/office/powerpoint/2010/main" val="171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6" grpId="0"/>
      <p:bldP spid="18" grpId="0" animBg="1"/>
      <p:bldP spid="20" grpId="0" animBg="1"/>
      <p:bldP spid="21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116632"/>
            <a:ext cx="3257600" cy="650453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Formas de contato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1520" y="767085"/>
            <a:ext cx="8640960" cy="5794962"/>
          </a:xfrm>
        </p:spPr>
        <p:txBody>
          <a:bodyPr>
            <a:noAutofit/>
          </a:bodyPr>
          <a:lstStyle/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e-mail</a:t>
            </a: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prof.marini@uol.com.br</a:t>
            </a: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Colocar no início do assunto de cada e-mail, o código de sua turma entre colchetes: </a:t>
            </a:r>
            <a:r>
              <a:rPr lang="pt-BR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pt-BR" sz="2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xxASO</a:t>
            </a:r>
            <a:r>
              <a:rPr lang="pt-BR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Caso eu não responda de imediato seu e-mail, temos duas alternativas: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WhatsApp (11) 99405 6848;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A melhor de todas é: LIGAR!</a:t>
            </a:r>
          </a:p>
          <a:p>
            <a:pPr lvl="1"/>
            <a:r>
              <a:rPr lang="pt-BR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 PRA MIM!!!!!</a:t>
            </a:r>
          </a:p>
          <a:p>
            <a:pPr marL="800100" lvl="1" indent="-342900">
              <a:buFont typeface="+mj-lt"/>
              <a:buAutoNum type="arabicPeriod"/>
            </a:pP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2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357194" y="1916836"/>
            <a:ext cx="3857627" cy="4433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pt-BR" sz="140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367885" y="1916836"/>
            <a:ext cx="3857627" cy="456508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RECEITAS BRUTA DE VENDAS.............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DEDUÇÕES DE VENDAS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         (Impostos Indiretos e Devoluções)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RECEITAS LIQUIDAS..............................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C.M.V............................................................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BRUTO.................................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Despesas Administrativas...........................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Despesas Comerciais...................................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Depreciações...............................................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Amortizações.............................................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OPERACIONAL..................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Resultado Financeiro..................................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</a:t>
            </a:r>
            <a:r>
              <a:rPr lang="pt-BR" b="0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A.I.R/CSLL</a:t>
            </a:r>
            <a:r>
              <a:rPr lang="pt-BR" b="0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..........................</a:t>
            </a:r>
          </a:p>
          <a:p>
            <a:pPr>
              <a:defRPr/>
            </a:pPr>
            <a:r>
              <a:rPr lang="pt-BR" b="0" dirty="0">
                <a:solidFill>
                  <a:schemeClr val="bg2"/>
                </a:solidFill>
                <a:latin typeface="Arial" panose="020B0604020202020204" pitchFamily="34" charset="0"/>
              </a:rPr>
              <a:t>IR e CSLL...................................................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LIQUIDO</a:t>
            </a: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............................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357194" y="1080742"/>
            <a:ext cx="3857627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D.R.E.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4786319" y="1080742"/>
            <a:ext cx="3857627" cy="5715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401" dirty="0">
                <a:solidFill>
                  <a:schemeClr val="bg2"/>
                </a:solidFill>
                <a:latin typeface="Arial" panose="020B0604020202020204" pitchFamily="34" charset="0"/>
              </a:rPr>
              <a:t>D.R.E.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4786318" y="1945411"/>
            <a:ext cx="3857627" cy="453650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RECEITAS BRUTA DE VENDAS.............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DEDUÇÕES DE VENDAS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         (Impostos Indiretos e Devoluções)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RECEITAS LIQUIDAS..............................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C.M.V........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</a:rPr>
              <a:t>....................................................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BRUTO.................................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Despesas Administrativas...........................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Despesas Comerciais...................................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LAJIDA/EBITDA.........................................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defRPr/>
            </a:pPr>
            <a:r>
              <a:rPr lang="pt-BR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% LAJIDA/EBITDA S/RL...........................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Depreciações................................................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Amortizações.............................................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OPERACIONAL..................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Resultado Financeiro..................................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A.I.R/CSLL</a:t>
            </a: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..........................</a:t>
            </a:r>
          </a:p>
          <a:p>
            <a:pPr>
              <a:defRPr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</a:rPr>
              <a:t>IR e CSLL...................................................</a:t>
            </a:r>
          </a:p>
          <a:p>
            <a:pPr>
              <a:defRPr/>
            </a:pPr>
            <a:r>
              <a:rPr lang="pt-BR" i="1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RESULTADO LIQUIDO</a:t>
            </a:r>
            <a:r>
              <a:rPr lang="pt-BR" dirty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............................</a:t>
            </a:r>
          </a:p>
        </p:txBody>
      </p:sp>
    </p:spTree>
    <p:extLst>
      <p:ext uri="{BB962C8B-B14F-4D97-AF65-F5344CB8AC3E}">
        <p14:creationId xmlns:p14="http://schemas.microsoft.com/office/powerpoint/2010/main" val="8596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25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PT" sz="2000" b="1">
                <a:latin typeface="Arial" panose="020B0604020202020204" pitchFamily="34" charset="0"/>
                <a:cs typeface="Times New Roman" pitchFamily="18" charset="0"/>
              </a:rPr>
              <a:t>EBITDA</a:t>
            </a:r>
            <a:r>
              <a:rPr lang="pt-PT" sz="2000">
                <a:latin typeface="Arial" panose="020B0604020202020204" pitchFamily="34" charset="0"/>
                <a:cs typeface="Times New Roman" pitchFamily="18" charset="0"/>
              </a:rPr>
              <a:t> é a sigla em inglês para: </a:t>
            </a:r>
            <a:r>
              <a:rPr lang="pt-PT" sz="2000" b="1">
                <a:latin typeface="Arial" panose="020B0604020202020204" pitchFamily="34" charset="0"/>
                <a:cs typeface="Times New Roman" pitchFamily="18" charset="0"/>
              </a:rPr>
              <a:t>“</a:t>
            </a:r>
            <a:r>
              <a:rPr lang="pt-PT" sz="2000" b="1" i="1">
                <a:latin typeface="Arial" panose="020B0604020202020204" pitchFamily="34" charset="0"/>
                <a:cs typeface="Times New Roman" pitchFamily="18" charset="0"/>
              </a:rPr>
              <a:t>earnings before interest, taxes, depreciation and amortization</a:t>
            </a:r>
            <a:r>
              <a:rPr lang="pt-PT" sz="2000" b="1">
                <a:latin typeface="Arial" panose="020B0604020202020204" pitchFamily="34" charset="0"/>
                <a:cs typeface="Times New Roman" pitchFamily="18" charset="0"/>
              </a:rPr>
              <a:t>” </a:t>
            </a:r>
            <a:r>
              <a:rPr lang="pt-PT" sz="2000">
                <a:latin typeface="Arial" panose="020B0604020202020204" pitchFamily="34" charset="0"/>
                <a:cs typeface="Times New Roman" pitchFamily="18" charset="0"/>
              </a:rPr>
              <a:t>que traduzido literalmente para o português significa: “Lucros antes de juros, impostos, derpeciação e amortização” (Lajida).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000">
                <a:latin typeface="Arial" panose="020B0604020202020204" pitchFamily="34" charset="0"/>
                <a:cs typeface="Times New Roman" pitchFamily="18" charset="0"/>
              </a:rPr>
              <a:t>Termo muito utilizado por analistas financeiros na análise de balanços de empresas de capital aberto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000">
                <a:latin typeface="Arial" panose="020B0604020202020204" pitchFamily="34" charset="0"/>
                <a:cs typeface="Times New Roman" pitchFamily="18" charset="0"/>
              </a:rPr>
              <a:t>Tem como função, também, determinar a capacidade de geração de caixa da empresa.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PT" sz="2000">
                <a:latin typeface="Arial" panose="020B0604020202020204" pitchFamily="34" charset="0"/>
                <a:cs typeface="Times New Roman" pitchFamily="18" charset="0"/>
              </a:rPr>
              <a:t>No Balanço Funcional equivale ao Lucro Operacional.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000" b="1" dirty="0">
              <a:latin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67544" y="260654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cs typeface="Times New Roman" panose="02020603050405020304" pitchFamily="18" charset="0"/>
              </a:rPr>
              <a:t>O </a:t>
            </a:r>
            <a:r>
              <a:rPr lang="pt-BR" sz="2400" dirty="0" err="1">
                <a:cs typeface="Times New Roman" panose="02020603050405020304" pitchFamily="18" charset="0"/>
              </a:rPr>
              <a:t>Ebitda</a:t>
            </a:r>
            <a:r>
              <a:rPr lang="pt-BR" sz="2400" dirty="0">
                <a:cs typeface="Times New Roman" panose="02020603050405020304" pitchFamily="18" charset="0"/>
              </a:rPr>
              <a:t> </a:t>
            </a:r>
            <a:r>
              <a:rPr lang="pt-BR" sz="2400">
                <a:cs typeface="Times New Roman" panose="02020603050405020304" pitchFamily="18" charset="0"/>
              </a:rPr>
              <a:t>e DRE</a:t>
            </a:r>
            <a:endParaRPr lang="pt-BR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6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Estrutura de Gastos Operacionais </a:t>
            </a:r>
            <a:r>
              <a:rPr lang="en-GB" dirty="0"/>
              <a:t>de </a:t>
            </a:r>
            <a:r>
              <a:rPr lang="en-GB" dirty="0" err="1"/>
              <a:t>Sistemas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520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buNone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Novos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projetos</a:t>
            </a:r>
            <a:r>
              <a:rPr lang="en-GB" sz="2000" dirty="0">
                <a:latin typeface="Arial" panose="020B0604020202020204" pitchFamily="34" charset="0"/>
              </a:rPr>
              <a:t> – Business Case</a:t>
            </a:r>
          </a:p>
          <a:p>
            <a:pPr lvl="1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buFont typeface="Wingdings" panose="05000000000000000000" pitchFamily="2" charset="2"/>
              <a:buChar char="§"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Os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grandes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projetos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certamente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precisarão</a:t>
            </a:r>
            <a:r>
              <a:rPr lang="en-GB" sz="2000" dirty="0">
                <a:latin typeface="Arial" panose="020B0604020202020204" pitchFamily="34" charset="0"/>
              </a:rPr>
              <a:t> de  </a:t>
            </a:r>
            <a:r>
              <a:rPr lang="en-GB" sz="2000" dirty="0" err="1">
                <a:latin typeface="Arial" panose="020B0604020202020204" pitchFamily="34" charset="0"/>
              </a:rPr>
              <a:t>justificativa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apurada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precisam</a:t>
            </a:r>
            <a:r>
              <a:rPr lang="en-GB" sz="2000" dirty="0">
                <a:latin typeface="Arial" panose="020B0604020202020204" pitchFamily="34" charset="0"/>
              </a:rPr>
              <a:t> de um </a:t>
            </a:r>
            <a:r>
              <a:rPr lang="en-GB" sz="2000" dirty="0" err="1">
                <a:latin typeface="Arial" panose="020B0604020202020204" pitchFamily="34" charset="0"/>
              </a:rPr>
              <a:t>bom</a:t>
            </a:r>
            <a:r>
              <a:rPr lang="en-GB" sz="2000" dirty="0">
                <a:latin typeface="Arial" panose="020B0604020202020204" pitchFamily="34" charset="0"/>
              </a:rPr>
              <a:t> Business Case</a:t>
            </a:r>
          </a:p>
          <a:p>
            <a:pPr marL="0" indent="0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buNone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Demais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gastos</a:t>
            </a:r>
            <a:r>
              <a:rPr lang="en-GB" sz="2000" dirty="0">
                <a:latin typeface="Arial" panose="020B0604020202020204" pitchFamily="34" charset="0"/>
              </a:rPr>
              <a:t> de capital/Capital Expense:</a:t>
            </a:r>
          </a:p>
          <a:p>
            <a:pPr lvl="1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buFont typeface="Wingdings" panose="05000000000000000000" pitchFamily="2" charset="2"/>
              <a:buChar char="§"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Em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geral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fazem</a:t>
            </a:r>
            <a:r>
              <a:rPr lang="en-GB" sz="2000" dirty="0">
                <a:latin typeface="Arial" panose="020B0604020202020204" pitchFamily="34" charset="0"/>
              </a:rPr>
              <a:t> parte do </a:t>
            </a:r>
            <a:r>
              <a:rPr lang="en-GB" sz="2000" dirty="0" err="1">
                <a:latin typeface="Arial" panose="020B0604020202020204" pitchFamily="34" charset="0"/>
              </a:rPr>
              <a:t>Gastos</a:t>
            </a:r>
            <a:r>
              <a:rPr lang="en-GB" sz="2000" dirty="0">
                <a:latin typeface="Arial" panose="020B0604020202020204" pitchFamily="34" charset="0"/>
              </a:rPr>
              <a:t> de Capital </a:t>
            </a:r>
            <a:r>
              <a:rPr lang="en-GB" sz="2000" dirty="0" err="1">
                <a:latin typeface="Arial" panose="020B0604020202020204" pitchFamily="34" charset="0"/>
              </a:rPr>
              <a:t>rotineiros</a:t>
            </a:r>
            <a:r>
              <a:rPr lang="en-GB" sz="2000" dirty="0">
                <a:latin typeface="Arial" panose="020B0604020202020204" pitchFamily="34" charset="0"/>
              </a:rPr>
              <a:t> da </a:t>
            </a:r>
            <a:r>
              <a:rPr lang="en-GB" sz="2000" dirty="0" err="1">
                <a:latin typeface="Arial" panose="020B0604020202020204" pitchFamily="34" charset="0"/>
              </a:rPr>
              <a:t>Empresa</a:t>
            </a:r>
            <a:r>
              <a:rPr lang="en-GB" sz="2000" dirty="0">
                <a:latin typeface="Arial" panose="020B0604020202020204" pitchFamily="34" charset="0"/>
              </a:rPr>
              <a:t>;</a:t>
            </a:r>
          </a:p>
          <a:p>
            <a:pPr lvl="1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buFont typeface="Wingdings" panose="05000000000000000000" pitchFamily="2" charset="2"/>
              <a:buChar char="§"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Devem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contemplar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como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mínimo</a:t>
            </a:r>
            <a:r>
              <a:rPr lang="en-GB" sz="2000" dirty="0">
                <a:latin typeface="Arial" panose="020B0604020202020204" pitchFamily="34" charset="0"/>
              </a:rPr>
              <a:t>:</a:t>
            </a:r>
          </a:p>
          <a:p>
            <a:pPr lvl="2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Montante</a:t>
            </a:r>
            <a:r>
              <a:rPr lang="en-GB" sz="2000" dirty="0">
                <a:latin typeface="Arial" panose="020B0604020202020204" pitchFamily="34" charset="0"/>
              </a:rPr>
              <a:t> de </a:t>
            </a:r>
            <a:r>
              <a:rPr lang="en-GB" sz="2000" dirty="0" err="1">
                <a:latin typeface="Arial" panose="020B0604020202020204" pitchFamily="34" charset="0"/>
              </a:rPr>
              <a:t>Investimentos</a:t>
            </a:r>
            <a:endParaRPr lang="en-GB" sz="2000" dirty="0">
              <a:latin typeface="Arial" panose="020B0604020202020204" pitchFamily="34" charset="0"/>
            </a:endParaRPr>
          </a:p>
          <a:p>
            <a:pPr lvl="2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Alternativas</a:t>
            </a:r>
            <a:r>
              <a:rPr lang="en-GB" sz="2000" dirty="0">
                <a:solidFill>
                  <a:srgbClr val="FF0000"/>
                </a:solidFill>
                <a:latin typeface="Arial" panose="020B0604020202020204" pitchFamily="34" charset="0"/>
              </a:rPr>
              <a:t> de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contabilização</a:t>
            </a:r>
            <a:r>
              <a:rPr lang="en-GB" sz="2000" dirty="0">
                <a:solidFill>
                  <a:srgbClr val="FF0000"/>
                </a:solidFill>
                <a:latin typeface="Arial" panose="020B0604020202020204" pitchFamily="34" charset="0"/>
              </a:rPr>
              <a:t> (leasing,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compra</a:t>
            </a:r>
            <a:r>
              <a:rPr lang="en-GB" sz="2000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GB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serviços</a:t>
            </a:r>
            <a:r>
              <a:rPr lang="en-GB" sz="2000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ar-SA" sz="2000" dirty="0">
                <a:solidFill>
                  <a:srgbClr val="FF0000"/>
                </a:solidFill>
                <a:latin typeface="Arial" panose="020B0604020202020204" pitchFamily="34" charset="0"/>
                <a:cs typeface="Arial" charset="0"/>
              </a:rPr>
              <a:t>‏</a:t>
            </a:r>
            <a:endParaRPr lang="en-GB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2">
              <a:lnSpc>
                <a:spcPts val="3001"/>
              </a:lnSpc>
              <a:spcBef>
                <a:spcPts val="603"/>
              </a:spcBef>
              <a:spcAft>
                <a:spcPts val="603"/>
              </a:spcAft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r>
              <a:rPr lang="en-GB" sz="2000" dirty="0" err="1">
                <a:latin typeface="Arial" panose="020B0604020202020204" pitchFamily="34" charset="0"/>
              </a:rPr>
              <a:t>Riscos</a:t>
            </a:r>
            <a:r>
              <a:rPr lang="en-GB" sz="2000" dirty="0">
                <a:latin typeface="Arial" panose="020B0604020202020204" pitchFamily="34" charset="0"/>
              </a:rPr>
              <a:t> do </a:t>
            </a:r>
            <a:r>
              <a:rPr lang="en-GB" sz="2000" dirty="0" err="1">
                <a:latin typeface="Arial" panose="020B0604020202020204" pitchFamily="34" charset="0"/>
              </a:rPr>
              <a:t>não</a:t>
            </a:r>
            <a:r>
              <a:rPr lang="en-GB" sz="2000" dirty="0">
                <a:latin typeface="Arial" panose="020B0604020202020204" pitchFamily="34" charset="0"/>
              </a:rPr>
              <a:t> </a:t>
            </a:r>
            <a:r>
              <a:rPr lang="en-GB" sz="2000" dirty="0" err="1">
                <a:latin typeface="Arial" panose="020B0604020202020204" pitchFamily="34" charset="0"/>
              </a:rPr>
              <a:t>investimento</a:t>
            </a:r>
            <a:endParaRPr lang="en-GB" sz="2000" dirty="0">
              <a:latin typeface="Arial" panose="020B0604020202020204" pitchFamily="34" charset="0"/>
            </a:endParaRPr>
          </a:p>
          <a:p>
            <a:pPr>
              <a:buNone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endParaRPr lang="en-GB" sz="2000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472008" y="101765"/>
            <a:ext cx="7772400" cy="838201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l">
              <a:tabLst>
                <a:tab pos="0" algn="l"/>
                <a:tab pos="914333" algn="l"/>
                <a:tab pos="1828662" algn="l"/>
                <a:tab pos="2742995" algn="l"/>
                <a:tab pos="3657326" algn="l"/>
                <a:tab pos="4571658" algn="l"/>
                <a:tab pos="5485988" algn="l"/>
                <a:tab pos="6400321" algn="l"/>
                <a:tab pos="7314652" algn="l"/>
                <a:tab pos="8228984" algn="l"/>
                <a:tab pos="9143314" algn="l"/>
                <a:tab pos="10057646" algn="l"/>
              </a:tabLst>
            </a:pPr>
            <a:r>
              <a:rPr lang="en-GB" sz="2401" i="0" kern="0" dirty="0" err="1">
                <a:solidFill>
                  <a:schemeClr val="bg2"/>
                </a:solidFill>
                <a:latin typeface="Arial" panose="020B0604020202020204" pitchFamily="34" charset="0"/>
              </a:rPr>
              <a:t>Gastos</a:t>
            </a:r>
            <a:r>
              <a:rPr lang="en-GB" sz="2401" i="0" kern="0" dirty="0">
                <a:solidFill>
                  <a:schemeClr val="bg2"/>
                </a:solidFill>
                <a:latin typeface="Arial" panose="020B0604020202020204" pitchFamily="34" charset="0"/>
              </a:rPr>
              <a:t> de </a:t>
            </a:r>
            <a:r>
              <a:rPr lang="en-GB" sz="2401" i="0" kern="0" dirty="0" err="1">
                <a:solidFill>
                  <a:schemeClr val="bg2"/>
                </a:solidFill>
                <a:latin typeface="Arial" panose="020B0604020202020204" pitchFamily="34" charset="0"/>
              </a:rPr>
              <a:t>Sistemas</a:t>
            </a:r>
            <a:r>
              <a:rPr lang="en-GB" sz="2401" i="0" kern="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GB" sz="2401" i="0" kern="0" dirty="0" err="1">
                <a:solidFill>
                  <a:schemeClr val="bg2"/>
                </a:solidFill>
                <a:latin typeface="Arial" panose="020B0604020202020204" pitchFamily="34" charset="0"/>
              </a:rPr>
              <a:t>Visão</a:t>
            </a:r>
            <a:r>
              <a:rPr lang="en-GB" sz="2401" i="0" kern="0" dirty="0">
                <a:solidFill>
                  <a:schemeClr val="bg2"/>
                </a:solidFill>
                <a:latin typeface="Arial" panose="020B0604020202020204" pitchFamily="34" charset="0"/>
              </a:rPr>
              <a:t> de </a:t>
            </a:r>
            <a:r>
              <a:rPr lang="en-GB" sz="2401" i="0" kern="0" dirty="0" err="1">
                <a:solidFill>
                  <a:schemeClr val="bg2"/>
                </a:solidFill>
                <a:latin typeface="Arial" panose="020B0604020202020204" pitchFamily="34" charset="0"/>
              </a:rPr>
              <a:t>Serviços</a:t>
            </a:r>
            <a:endParaRPr lang="en-GB" sz="2401" i="0" kern="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8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buNone/>
            </a:pPr>
            <a:r>
              <a:rPr lang="pt-BR" sz="3600" dirty="0" err="1">
                <a:latin typeface="Arial" panose="020B0604020202020204" pitchFamily="34" charset="0"/>
                <a:cs typeface="Times New Roman" panose="02020603050405020304" pitchFamily="18" charset="0"/>
              </a:rPr>
              <a:t>Capex</a:t>
            </a:r>
            <a:r>
              <a:rPr lang="pt-BR" sz="36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3600" i="1" dirty="0">
                <a:latin typeface="Arial" panose="020B0604020202020204" pitchFamily="34" charset="0"/>
                <a:cs typeface="Times New Roman" panose="02020603050405020304" pitchFamily="18" charset="0"/>
              </a:rPr>
              <a:t>versus</a:t>
            </a:r>
            <a:r>
              <a:rPr lang="pt-BR" sz="36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3600" dirty="0" err="1">
                <a:latin typeface="Arial" panose="020B0604020202020204" pitchFamily="34" charset="0"/>
                <a:cs typeface="Times New Roman" panose="02020603050405020304" pitchFamily="18" charset="0"/>
              </a:rPr>
              <a:t>Opex</a:t>
            </a:r>
            <a:endParaRPr lang="pt-BR" sz="36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12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</p:nvPr>
        </p:nvGraphicFramePr>
        <p:xfrm>
          <a:off x="468313" y="836613"/>
          <a:ext cx="8229600" cy="5472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395536" y="159023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Capex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Opex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  <p:sp>
        <p:nvSpPr>
          <p:cNvPr id="4" name="Texto Explicativo 2 3"/>
          <p:cNvSpPr/>
          <p:nvPr/>
        </p:nvSpPr>
        <p:spPr>
          <a:xfrm>
            <a:off x="6516216" y="664063"/>
            <a:ext cx="1944216" cy="676705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OPEX</a:t>
            </a:r>
          </a:p>
        </p:txBody>
      </p:sp>
      <p:sp>
        <p:nvSpPr>
          <p:cNvPr id="6" name="Texto Explicativo 3 5"/>
          <p:cNvSpPr/>
          <p:nvPr/>
        </p:nvSpPr>
        <p:spPr>
          <a:xfrm>
            <a:off x="827583" y="646754"/>
            <a:ext cx="2248125" cy="701519"/>
          </a:xfrm>
          <a:prstGeom prst="borderCallout3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CAPEX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611560" y="1412776"/>
            <a:ext cx="2448272" cy="158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strategi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776864" cy="50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611560" y="260648"/>
            <a:ext cx="69370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Como investir em tempos de crise?</a:t>
            </a:r>
          </a:p>
        </p:txBody>
      </p:sp>
    </p:spTree>
    <p:extLst>
      <p:ext uri="{BB962C8B-B14F-4D97-AF65-F5344CB8AC3E}">
        <p14:creationId xmlns:p14="http://schemas.microsoft.com/office/powerpoint/2010/main" val="246381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45259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Em uma época de instabilidade econômica e financeira, alta do dólar, aumento da taxa de juros, inflação crescente, retração de crédito, queda da poupança interna e escândalos de corrupção, é imprescindível rever a estrutura de capital da companhia, sendo esta uma atividade sumária da governança corporativa.</a:t>
            </a:r>
          </a:p>
          <a:p>
            <a:endParaRPr lang="pt-BR" sz="2000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1498288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É comum e frequente nesse cenário de crise ter a </a:t>
            </a:r>
            <a:r>
              <a:rPr lang="pt-BR" dirty="0">
                <a:solidFill>
                  <a:srgbClr val="FF0000"/>
                </a:solidFill>
              </a:rPr>
              <a:t>necessidade</a:t>
            </a:r>
            <a:r>
              <a:rPr lang="pt-BR" dirty="0"/>
              <a:t> de </a:t>
            </a:r>
            <a:r>
              <a:rPr lang="pt-BR" dirty="0">
                <a:solidFill>
                  <a:srgbClr val="FF0000"/>
                </a:solidFill>
              </a:rPr>
              <a:t>investir</a:t>
            </a:r>
            <a:r>
              <a:rPr lang="pt-BR" dirty="0"/>
              <a:t> em </a:t>
            </a:r>
            <a:r>
              <a:rPr lang="pt-BR" dirty="0">
                <a:solidFill>
                  <a:srgbClr val="FF0000"/>
                </a:solidFill>
              </a:rPr>
              <a:t>modernização</a:t>
            </a:r>
            <a:r>
              <a:rPr lang="pt-BR" dirty="0"/>
              <a:t> e/ou 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expansão</a:t>
            </a:r>
            <a:r>
              <a:rPr lang="pt-BR" dirty="0"/>
              <a:t>, isso com objetivo único de assegurar uma </a:t>
            </a:r>
            <a:r>
              <a:rPr lang="pt-BR" dirty="0">
                <a:solidFill>
                  <a:srgbClr val="FF0000"/>
                </a:solidFill>
              </a:rPr>
              <a:t>melhor rentabilidade </a:t>
            </a:r>
            <a:r>
              <a:rPr lang="pt-BR" dirty="0"/>
              <a:t>e maior 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competitividade</a:t>
            </a:r>
            <a:r>
              <a:rPr lang="pt-BR" dirty="0"/>
              <a:t>. Mas, para isso, é preciso </a:t>
            </a:r>
            <a:r>
              <a:rPr lang="pt-BR" dirty="0">
                <a:solidFill>
                  <a:srgbClr val="FF0000"/>
                </a:solidFill>
              </a:rPr>
              <a:t>planejar</a:t>
            </a:r>
            <a:r>
              <a:rPr lang="pt-BR" dirty="0"/>
              <a:t> muito e a </a:t>
            </a:r>
            <a:r>
              <a:rPr lang="pt-BR" dirty="0">
                <a:solidFill>
                  <a:srgbClr val="FF0000"/>
                </a:solidFill>
              </a:rPr>
              <a:t>curto prazo</a:t>
            </a:r>
            <a:r>
              <a:rPr lang="pt-BR" dirty="0"/>
              <a:t>, ter um forte 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controle</a:t>
            </a:r>
            <a:r>
              <a:rPr lang="pt-BR" dirty="0"/>
              <a:t> desse projeto, estar atento às oscilações da economia, da atividade econômica e do mercado de atuação, além de </a:t>
            </a:r>
            <a:r>
              <a:rPr lang="pt-BR" dirty="0">
                <a:solidFill>
                  <a:srgbClr val="FF0000"/>
                </a:solidFill>
              </a:rPr>
              <a:t>prever</a:t>
            </a:r>
            <a:r>
              <a:rPr lang="pt-BR" dirty="0"/>
              <a:t> possíveis 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adequações</a:t>
            </a:r>
            <a:r>
              <a:rPr lang="pt-BR" dirty="0"/>
              <a:t> e ajustes às vezes necessários durante o plano de investimento.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1058906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220000"/>
              </a:lnSpc>
            </a:pPr>
            <a:r>
              <a:rPr lang="pt-BR" sz="6000" dirty="0"/>
              <a:t>Para começar um planejamento é preciso pensar e decidir entre duas modalidades: </a:t>
            </a:r>
          </a:p>
          <a:p>
            <a:pPr algn="just">
              <a:lnSpc>
                <a:spcPct val="220000"/>
              </a:lnSpc>
            </a:pPr>
            <a:r>
              <a:rPr lang="pt-BR" sz="6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CAPEX</a:t>
            </a:r>
            <a:r>
              <a:rPr lang="pt-BR" sz="6000" dirty="0"/>
              <a:t> ou </a:t>
            </a:r>
            <a:r>
              <a:rPr lang="pt-BR" sz="6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OPEX</a:t>
            </a:r>
            <a:r>
              <a:rPr lang="pt-BR" sz="6000" dirty="0"/>
              <a:t>, ação que não deve ser tratada meramente como uma opção de modalidade de contratação, pois essa decisão deve estar inteiramente alinhada aos objetivos do negócio da companhia.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2310087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46749" y="829361"/>
            <a:ext cx="8352928" cy="5400600"/>
          </a:xfrm>
        </p:spPr>
        <p:txBody>
          <a:bodyPr/>
          <a:lstStyle/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r>
              <a:rPr lang="pt-BR" sz="2200" b="1" dirty="0">
                <a:latin typeface="Arial" panose="020B0604020202020204" pitchFamily="34" charset="0"/>
                <a:cs typeface="Times New Roman" pitchFamily="18" charset="0"/>
              </a:rPr>
              <a:t>Participação proativa e não reativa</a:t>
            </a: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endParaRPr lang="pt-BR" sz="22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r>
              <a:rPr lang="pt-BR" sz="2200" b="1" dirty="0">
                <a:latin typeface="Arial" panose="020B0604020202020204" pitchFamily="34" charset="0"/>
                <a:cs typeface="Times New Roman" pitchFamily="18" charset="0"/>
              </a:rPr>
              <a:t>Todas as dúvidas devem ser trazidas à discussão</a:t>
            </a: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endParaRPr lang="pt-BR" sz="22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r>
              <a:rPr lang="pt-BR" sz="2200" b="1" dirty="0">
                <a:latin typeface="Arial" panose="020B0604020202020204" pitchFamily="34" charset="0"/>
                <a:cs typeface="Times New Roman" pitchFamily="18" charset="0"/>
              </a:rPr>
              <a:t>Não existe perguntas desnecessárias</a:t>
            </a: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endParaRPr lang="pt-BR" sz="22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endParaRPr lang="pt-BR" sz="2200" b="1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Wingdings" panose="05000000000000000000" pitchFamily="2" charset="2"/>
              <a:buChar char="ü"/>
            </a:pPr>
            <a:r>
              <a:rPr lang="pt-BR" sz="2200" b="1" dirty="0">
                <a:latin typeface="Arial" panose="020B0604020202020204" pitchFamily="34" charset="0"/>
                <a:cs typeface="Times New Roman" pitchFamily="18" charset="0"/>
              </a:rPr>
              <a:t>Estamos juntos para compartilhar conhecimento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39552" y="274638"/>
            <a:ext cx="7200800" cy="418058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Times New Roman" pitchFamily="18" charset="0"/>
              </a:rPr>
              <a:t>Compromissos</a:t>
            </a:r>
          </a:p>
        </p:txBody>
      </p:sp>
      <p:pic>
        <p:nvPicPr>
          <p:cNvPr id="4" name="Imagem 3" descr="&lt;strong&gt;Sala&lt;/strong&gt; &lt;strong&gt;de&lt;/strong&gt; &lt;strong&gt;aula&lt;/strong&gt; - Desenho &lt;strong&gt;de&lt;/strong&gt; tecoomexicano - Garti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09" y="687352"/>
            <a:ext cx="2736305" cy="1173758"/>
          </a:xfrm>
          <a:prstGeom prst="rect">
            <a:avLst/>
          </a:prstGeom>
        </p:spPr>
      </p:pic>
      <p:pic>
        <p:nvPicPr>
          <p:cNvPr id="14" name="Imagem 13" descr="nas salas &lt;strong&gt;de&lt;/strong&gt; &lt;strong&gt;aula&lt;/strong&gt;: Participe na construção da &lt;strong&gt;Sala&lt;/strong&gt; &lt;strong&gt;de&lt;/strong&gt; &lt;strong&gt;Aula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9" y="3777964"/>
            <a:ext cx="3669704" cy="987409"/>
          </a:xfrm>
          <a:prstGeom prst="rect">
            <a:avLst/>
          </a:prstGeom>
        </p:spPr>
      </p:pic>
      <p:pic>
        <p:nvPicPr>
          <p:cNvPr id="17" name="Imagem 16" descr="Charge2010-Educacao_sem_mestr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57142"/>
            <a:ext cx="2766777" cy="1347342"/>
          </a:xfrm>
          <a:prstGeom prst="rect">
            <a:avLst/>
          </a:prstGeom>
        </p:spPr>
      </p:pic>
      <p:pic>
        <p:nvPicPr>
          <p:cNvPr id="18" name="Imagem 17" descr="Empreendedores em Rede: Empreendedorismo Socia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9" y="5589868"/>
            <a:ext cx="4085814" cy="12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24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idx="1"/>
          </p:nvPr>
        </p:nvSpPr>
        <p:spPr>
          <a:xfrm>
            <a:off x="532269" y="887107"/>
            <a:ext cx="8311487" cy="5208896"/>
          </a:xfrm>
        </p:spPr>
        <p:txBody>
          <a:bodyPr/>
          <a:lstStyle/>
          <a:p>
            <a:pPr marL="0" indent="0">
              <a:lnSpc>
                <a:spcPct val="200000"/>
              </a:lnSpc>
              <a:spcBef>
                <a:spcPts val="603"/>
              </a:spcBef>
              <a:spcAft>
                <a:spcPts val="603"/>
              </a:spcAft>
              <a:buNone/>
            </a:pPr>
            <a:r>
              <a:rPr lang="pt-BR" sz="2000" u="sng" dirty="0">
                <a:solidFill>
                  <a:srgbClr val="FF0000"/>
                </a:solidFill>
                <a:latin typeface="Arial" panose="020B0604020202020204" pitchFamily="34" charset="0"/>
              </a:rPr>
              <a:t>CAPEX</a:t>
            </a:r>
            <a:r>
              <a:rPr lang="pt-BR" sz="20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latin typeface="Arial" panose="020B0604020202020204" pitchFamily="34" charset="0"/>
              </a:rPr>
              <a:t>é a sigla da expressão inglesa “</a:t>
            </a:r>
            <a:r>
              <a:rPr lang="pt-BR" sz="1801" dirty="0" err="1">
                <a:solidFill>
                  <a:srgbClr val="FF0000"/>
                </a:solidFill>
                <a:latin typeface="Arial" panose="020B0604020202020204" pitchFamily="34" charset="0"/>
              </a:rPr>
              <a:t>CAPitalEXpenditure</a:t>
            </a:r>
            <a:r>
              <a:rPr lang="pt-BR" sz="1801" dirty="0">
                <a:latin typeface="Arial" panose="020B0604020202020204" pitchFamily="34" charset="0"/>
              </a:rPr>
              <a:t>” 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latin typeface="Arial" panose="020B0604020202020204" pitchFamily="34" charset="0"/>
              </a:rPr>
              <a:t>Em português, despesas de capital ou investimento em bens de capital, que indica a quantidade de dinheiro gasto na compra de bens de capital de uma determinada empresa.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</a:rPr>
              <a:t>Por exemplo, comprar uma impressora</a:t>
            </a:r>
            <a:r>
              <a:rPr lang="pt-BR" sz="1801" dirty="0">
                <a:latin typeface="Arial" panose="020B0604020202020204" pitchFamily="34" charset="0"/>
              </a:rPr>
              <a:t>.</a:t>
            </a:r>
          </a:p>
          <a:p>
            <a:pPr marL="0" indent="0">
              <a:lnSpc>
                <a:spcPts val="2800"/>
              </a:lnSpc>
              <a:spcBef>
                <a:spcPts val="603"/>
              </a:spcBef>
              <a:spcAft>
                <a:spcPts val="603"/>
              </a:spcAft>
              <a:buNone/>
            </a:pPr>
            <a:endParaRPr lang="pt-BR" sz="180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 dirty="0">
                <a:solidFill>
                  <a:srgbClr val="FF0000"/>
                </a:solidFill>
                <a:latin typeface="Arial" panose="020B0604020202020204" pitchFamily="34" charset="0"/>
              </a:rPr>
              <a:t>OPEX</a:t>
            </a:r>
            <a:r>
              <a:rPr lang="pt-BR" sz="2000" u="sng" dirty="0">
                <a:latin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latin typeface="Arial" panose="020B0604020202020204" pitchFamily="34" charset="0"/>
              </a:rPr>
              <a:t>é a sigla da expressão inglesa “</a:t>
            </a:r>
            <a:r>
              <a:rPr lang="pt-BR" sz="1801" dirty="0" err="1">
                <a:solidFill>
                  <a:srgbClr val="FF0000"/>
                </a:solidFill>
                <a:latin typeface="Arial" panose="020B0604020202020204" pitchFamily="34" charset="0"/>
              </a:rPr>
              <a:t>OPerationalEXpenditure</a:t>
            </a:r>
            <a:r>
              <a:rPr lang="pt-BR" sz="1801" dirty="0">
                <a:latin typeface="Arial" panose="020B0604020202020204" pitchFamily="34" charset="0"/>
              </a:rPr>
              <a:t>” 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latin typeface="Arial" panose="020B0604020202020204" pitchFamily="34" charset="0"/>
              </a:rPr>
              <a:t>Em português, despesas operacionais, que refere-se ao custo 	associado à manutenção dos equipamentos, gastos de 	consumíveis e outras despesas operacionais.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</a:rPr>
              <a:t>Por exemplo, comprar um contrato de manutenção para a impressora ou fazer o outsourcing (terceirizar) da impressão de seu escritório.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911156" algn="l"/>
                <a:tab pos="1825489" algn="l"/>
                <a:tab pos="2739818" algn="l"/>
                <a:tab pos="3654151" algn="l"/>
                <a:tab pos="4568483" algn="l"/>
                <a:tab pos="5482816" algn="l"/>
                <a:tab pos="6397145" algn="l"/>
                <a:tab pos="7311479" algn="l"/>
                <a:tab pos="8225808" algn="l"/>
                <a:tab pos="9140141" algn="l"/>
                <a:tab pos="10054471" algn="l"/>
              </a:tabLst>
            </a:pPr>
            <a:endParaRPr lang="en-GB" sz="1801" dirty="0"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472008" y="116636"/>
            <a:ext cx="7772400" cy="838201"/>
          </a:xfrm>
          <a:prstGeom prst="rect">
            <a:avLst/>
          </a:prstGeom>
        </p:spPr>
        <p:txBody>
          <a:bodyPr anchor="ctr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5pPr>
            <a:lvl6pPr marL="4572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6pPr>
            <a:lvl7pPr marL="9144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7pPr>
            <a:lvl8pPr marL="13716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8pPr>
            <a:lvl9pPr marL="1828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0" algn="l"/>
                <a:tab pos="914333" algn="l"/>
                <a:tab pos="1828662" algn="l"/>
                <a:tab pos="2742995" algn="l"/>
                <a:tab pos="3657326" algn="l"/>
                <a:tab pos="4571658" algn="l"/>
                <a:tab pos="5485988" algn="l"/>
                <a:tab pos="6400321" algn="l"/>
                <a:tab pos="7314652" algn="l"/>
                <a:tab pos="8228984" algn="l"/>
                <a:tab pos="9143314" algn="l"/>
                <a:tab pos="10057646" algn="l"/>
              </a:tabLst>
              <a:defRPr/>
            </a:pPr>
            <a:r>
              <a:rPr kumimoji="0" lang="en-GB" sz="2401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Gastos</a:t>
            </a:r>
            <a:r>
              <a:rPr kumimoji="0" lang="en-GB" sz="2401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de </a:t>
            </a:r>
            <a:r>
              <a:rPr kumimoji="0" lang="en-GB" sz="2401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Sistemas</a:t>
            </a:r>
            <a:r>
              <a:rPr kumimoji="0" lang="en-GB" sz="2401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</a:t>
            </a:r>
            <a:r>
              <a:rPr kumimoji="0" lang="en-GB" sz="2401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Visão</a:t>
            </a:r>
            <a:r>
              <a:rPr kumimoji="0" lang="en-GB" sz="2401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de </a:t>
            </a:r>
            <a:r>
              <a:rPr kumimoji="0" lang="en-GB" sz="2401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Serviços</a:t>
            </a:r>
            <a:endParaRPr kumimoji="0" lang="en-GB" sz="2401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9606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47500" lnSpcReduction="20000"/>
          </a:bodyPr>
          <a:lstStyle/>
          <a:p>
            <a:pPr algn="just">
              <a:lnSpc>
                <a:spcPct val="220000"/>
              </a:lnSpc>
            </a:pPr>
            <a:r>
              <a:rPr lang="pt-BR" sz="4600" dirty="0"/>
              <a:t>O termo </a:t>
            </a:r>
            <a:r>
              <a:rPr lang="pt-BR" sz="4600" b="1" dirty="0" err="1">
                <a:solidFill>
                  <a:srgbClr val="FF0000"/>
                </a:solidFill>
              </a:rPr>
              <a:t>Capex</a:t>
            </a:r>
            <a:r>
              <a:rPr lang="pt-BR" sz="4600" dirty="0"/>
              <a:t> é a sigla em inglês para a expressão “</a:t>
            </a:r>
            <a:r>
              <a:rPr lang="pt-BR" sz="4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Capital </a:t>
            </a:r>
            <a:r>
              <a:rPr lang="pt-BR" sz="46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Expenditure</a:t>
            </a:r>
            <a:r>
              <a:rPr lang="pt-BR" sz="4600" dirty="0"/>
              <a:t>” (Investimentos em bens de capital) e refere-se ao montante de recursos aplicados no investimento para </a:t>
            </a:r>
            <a:r>
              <a:rPr lang="pt-BR" sz="4600" b="1" i="1" u="sng" dirty="0">
                <a:solidFill>
                  <a:schemeClr val="accent3">
                    <a:lumMod val="50000"/>
                  </a:schemeClr>
                </a:solidFill>
              </a:rPr>
              <a:t>modernização e/ou expansão da empresa</a:t>
            </a:r>
            <a:r>
              <a:rPr lang="pt-BR" sz="4600" dirty="0"/>
              <a:t>. Já o </a:t>
            </a:r>
            <a:r>
              <a:rPr lang="pt-BR" sz="4600" b="1" dirty="0" err="1">
                <a:solidFill>
                  <a:srgbClr val="FF0000"/>
                </a:solidFill>
              </a:rPr>
              <a:t>Opex</a:t>
            </a:r>
            <a:r>
              <a:rPr lang="pt-BR" sz="4600" dirty="0"/>
              <a:t> ou “</a:t>
            </a:r>
            <a:r>
              <a:rPr lang="pt-BR" sz="4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Operational</a:t>
            </a:r>
            <a:r>
              <a:rPr lang="pt-BR" sz="4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4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Expenditure</a:t>
            </a:r>
            <a:r>
              <a:rPr lang="pt-BR" sz="4600" dirty="0"/>
              <a:t>” (Despesas Operacionais) significa o montante de recursos necessários para o </a:t>
            </a:r>
            <a:r>
              <a:rPr lang="pt-BR" sz="4600" b="1" i="1" u="sng" dirty="0">
                <a:solidFill>
                  <a:schemeClr val="accent3">
                    <a:lumMod val="50000"/>
                  </a:schemeClr>
                </a:solidFill>
              </a:rPr>
              <a:t>funcionamento da empresa</a:t>
            </a:r>
            <a:r>
              <a:rPr lang="pt-BR" sz="4600" dirty="0"/>
              <a:t>.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3373237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6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A escolha deve levar em consideração além do resultado econômico, outros impactos, tais como: 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 fluxo de caixa;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 custo operacional;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 custo de oportunidade;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 custo financeiro;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 vínculos contratuais; </a:t>
            </a:r>
          </a:p>
          <a:p>
            <a:pPr algn="just">
              <a:lnSpc>
                <a:spcPct val="200000"/>
              </a:lnSpc>
            </a:pPr>
            <a:r>
              <a:rPr lang="pt-BR" sz="2400" dirty="0"/>
              <a:t>e economia fiscal.</a:t>
            </a:r>
          </a:p>
          <a:p>
            <a:pPr algn="just">
              <a:lnSpc>
                <a:spcPct val="200000"/>
              </a:lnSpc>
            </a:pPr>
            <a:r>
              <a:rPr lang="pt-BR" sz="2400" dirty="0">
                <a:solidFill>
                  <a:srgbClr val="FF0000"/>
                </a:solidFill>
              </a:rPr>
              <a:t>Importante, acima de tudo, considerar o ciclo de vida do projeto.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924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Antes de comparar os prós e contras entre essas duas modalidades, é indicada promover uma análise de estrutura de capitais, o que o mercado exige de cada tipo de empresa, e ainda deve ser estudado o endividamento, imobilização de capital, risco do negócio, situação tributária e relacionamento com provedores de recursos.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17656033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Alguns dos impactos que essas modalidades promovem na empresa são: no patrimônio – com gastos na aquisição de bens no </a:t>
            </a:r>
            <a:r>
              <a:rPr lang="pt-BR" sz="2400" dirty="0" err="1">
                <a:solidFill>
                  <a:srgbClr val="FF0000"/>
                </a:solidFill>
              </a:rPr>
              <a:t>Capex</a:t>
            </a:r>
            <a:r>
              <a:rPr lang="pt-BR" sz="2400" dirty="0"/>
              <a:t> ficam imobilizados no patrimônio da empresa, enquanto no </a:t>
            </a:r>
            <a:r>
              <a:rPr lang="pt-BR" sz="2400" dirty="0" err="1">
                <a:solidFill>
                  <a:srgbClr val="FF0000"/>
                </a:solidFill>
              </a:rPr>
              <a:t>Opex</a:t>
            </a:r>
            <a:r>
              <a:rPr lang="pt-BR" sz="2400" dirty="0"/>
              <a:t> são reconhecidos como resultado no decorrer do projeto.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302175923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pt-BR" sz="2400" dirty="0"/>
              <a:t>Na modalidade </a:t>
            </a:r>
            <a:r>
              <a:rPr lang="pt-BR" sz="2400" dirty="0" err="1">
                <a:solidFill>
                  <a:srgbClr val="FF0000"/>
                </a:solidFill>
              </a:rPr>
              <a:t>Capex</a:t>
            </a:r>
            <a:r>
              <a:rPr lang="pt-BR" sz="2400" dirty="0"/>
              <a:t>, teremos uma saída substancial e total do caixa no início do projeto, podendo ser agregado a ele o custo de oportunidade do capital investido. Em contrapartida, no </a:t>
            </a:r>
            <a:r>
              <a:rPr lang="pt-BR" sz="2400" dirty="0" err="1">
                <a:solidFill>
                  <a:srgbClr val="FF0000"/>
                </a:solidFill>
              </a:rPr>
              <a:t>Opex</a:t>
            </a:r>
            <a:r>
              <a:rPr lang="pt-BR" sz="2400" dirty="0"/>
              <a:t> teremos um desembolso/despesa mensal.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pt-BR" sz="2400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160922943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pt-BR" dirty="0"/>
              <a:t>No resultado, o </a:t>
            </a:r>
            <a:r>
              <a:rPr lang="pt-BR" b="1" dirty="0" err="1">
                <a:solidFill>
                  <a:srgbClr val="FF0000"/>
                </a:solidFill>
              </a:rPr>
              <a:t>Capex</a:t>
            </a:r>
            <a:r>
              <a:rPr lang="pt-BR" dirty="0"/>
              <a:t> promove um lucro maior por reconhecer uma </a:t>
            </a:r>
            <a:r>
              <a:rPr lang="pt-BR" b="1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despesa menor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pt-BR" dirty="0"/>
              <a:t>(</a:t>
            </a:r>
            <a:r>
              <a:rPr lang="pt-BR" i="1" u="sng" dirty="0">
                <a:solidFill>
                  <a:schemeClr val="accent3">
                    <a:lumMod val="50000"/>
                  </a:schemeClr>
                </a:solidFill>
              </a:rPr>
              <a:t>essa despesa menor refere-se a depreciação mensal</a:t>
            </a:r>
            <a:r>
              <a:rPr lang="pt-BR" dirty="0"/>
              <a:t>) quando comparada com a despesa destacada pelo </a:t>
            </a:r>
            <a:r>
              <a:rPr lang="pt-BR" dirty="0" err="1">
                <a:solidFill>
                  <a:srgbClr val="FF0000"/>
                </a:solidFill>
              </a:rPr>
              <a:t>Opex</a:t>
            </a:r>
            <a:r>
              <a:rPr lang="pt-BR" dirty="0"/>
              <a:t>, impactando diretamente nos resultados periódicos.</a:t>
            </a:r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Na economia tributária, o impacto do </a:t>
            </a:r>
            <a:r>
              <a:rPr lang="pt-BR" dirty="0" err="1">
                <a:solidFill>
                  <a:srgbClr val="FF0000"/>
                </a:solidFill>
              </a:rPr>
              <a:t>Opex</a:t>
            </a:r>
            <a:r>
              <a:rPr lang="pt-BR" dirty="0"/>
              <a:t> é muito mais interessante em termos de dedutibilidade de impostos por ser representativamente maior quando comparado com a </a:t>
            </a:r>
            <a:r>
              <a:rPr lang="pt-BR" b="1" i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depreciação</a:t>
            </a:r>
            <a:r>
              <a:rPr lang="pt-BR" dirty="0"/>
              <a:t> e o custo de oportunidade promovidos pelo </a:t>
            </a:r>
            <a:r>
              <a:rPr lang="pt-BR" dirty="0" err="1">
                <a:solidFill>
                  <a:srgbClr val="FF0000"/>
                </a:solidFill>
              </a:rPr>
              <a:t>Capex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2857610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210000"/>
              </a:lnSpc>
            </a:pPr>
            <a:r>
              <a:rPr lang="pt-BR" sz="2600" dirty="0"/>
              <a:t>Nesse momento, é importante um estudo detalhado da modalidade de estrutura de capital para uma readequação rápida e eficiente alinhada a uma gestão concentrada na rentabilidade do capital e no capital de giro. </a:t>
            </a:r>
          </a:p>
          <a:p>
            <a:pPr algn="just">
              <a:lnSpc>
                <a:spcPct val="210000"/>
              </a:lnSpc>
            </a:pPr>
            <a:r>
              <a:rPr lang="pt-BR" sz="2600" dirty="0"/>
              <a:t>Avaliar esse contexto bem como redirecionar a empresa é uma responsabilidade da governança corporativa, que, sobretudo, deve zelar pela continuidade da empresa.</a:t>
            </a:r>
          </a:p>
          <a:p>
            <a:pPr marL="0" indent="0">
              <a:buNone/>
            </a:pPr>
            <a:r>
              <a:rPr lang="pt-BR" dirty="0"/>
              <a:t> 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1790252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2269976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  <p:pic>
        <p:nvPicPr>
          <p:cNvPr id="19458" name="Picture 2" descr="servidores dell power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755576" y="930424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Servidor – 13ª Geração</a:t>
            </a:r>
          </a:p>
        </p:txBody>
      </p:sp>
    </p:spTree>
    <p:extLst>
      <p:ext uri="{BB962C8B-B14F-4D97-AF65-F5344CB8AC3E}">
        <p14:creationId xmlns:p14="http://schemas.microsoft.com/office/powerpoint/2010/main" val="1545079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210000"/>
              </a:lnSpc>
              <a:buNone/>
            </a:pPr>
            <a:r>
              <a:rPr lang="pt-BR" sz="2600" b="1" dirty="0"/>
              <a:t>Desafios Atuais dos Ambientes Tradicionais de Servidores</a:t>
            </a:r>
          </a:p>
          <a:p>
            <a:pPr algn="just">
              <a:lnSpc>
                <a:spcPct val="210000"/>
              </a:lnSpc>
            </a:pPr>
            <a:r>
              <a:rPr lang="pt-BR" sz="2600" dirty="0"/>
              <a:t>Plataformas rígidas e inflexíveis que obrigam a upgrades custosos;</a:t>
            </a:r>
          </a:p>
          <a:p>
            <a:pPr algn="just">
              <a:lnSpc>
                <a:spcPct val="210000"/>
              </a:lnSpc>
            </a:pPr>
            <a:r>
              <a:rPr lang="pt-BR" sz="2600" dirty="0"/>
              <a:t>Processos de gerenciamento que consomem tempo: ineficiências;</a:t>
            </a:r>
          </a:p>
          <a:p>
            <a:pPr algn="just">
              <a:lnSpc>
                <a:spcPct val="210000"/>
              </a:lnSpc>
            </a:pPr>
            <a:r>
              <a:rPr lang="pt-BR" sz="2600" dirty="0"/>
              <a:t>Limitações de arquitetura fazem com que os requisitos de SLA não sejam respeitados em momentos de pico;</a:t>
            </a:r>
          </a:p>
          <a:p>
            <a:pPr algn="just">
              <a:lnSpc>
                <a:spcPct val="210000"/>
              </a:lnSpc>
            </a:pPr>
            <a:r>
              <a:rPr lang="pt-BR" sz="2600" dirty="0" err="1"/>
              <a:t>Storage</a:t>
            </a:r>
            <a:r>
              <a:rPr lang="pt-BR" sz="2600" dirty="0"/>
              <a:t> é um limitador de performance e demandas aceleradas de negócios. </a:t>
            </a:r>
          </a:p>
          <a:p>
            <a:pPr algn="just">
              <a:lnSpc>
                <a:spcPct val="210000"/>
              </a:lnSpc>
            </a:pPr>
            <a:r>
              <a:rPr lang="pt-BR" sz="2600" dirty="0"/>
              <a:t>Por este cenário estão direcionando a evolução das cargas de trabalho exigindo flexibilidade na infraestrutura.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3004502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395536" y="260648"/>
            <a:ext cx="8496944" cy="5040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DO QUE VAMOS TRATAR</a:t>
            </a:r>
            <a:endParaRPr lang="pt-BR" sz="2800" b="1" dirty="0">
              <a:latin typeface="Arial" panose="020B0604020202020204" pitchFamily="34" charset="0"/>
              <a:cs typeface="Times New Roman" pitchFamily="18" charset="0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21788" y="1052736"/>
            <a:ext cx="8208912" cy="4896544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A dinâmica do patrimônio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Administração financeira – Fluxo de Caixa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Risco e retorno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Aplicação e prática do valor do dinheiro no tempo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 err="1">
                <a:latin typeface="Arial" panose="020B0604020202020204" pitchFamily="34" charset="0"/>
                <a:cs typeface="Times New Roman" pitchFamily="18" charset="0"/>
              </a:rPr>
              <a:t>Capex</a:t>
            </a: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 ou </a:t>
            </a:r>
            <a:r>
              <a:rPr lang="pt-BR" b="1" dirty="0" err="1">
                <a:latin typeface="Arial" panose="020B0604020202020204" pitchFamily="34" charset="0"/>
                <a:cs typeface="Times New Roman" pitchFamily="18" charset="0"/>
              </a:rPr>
              <a:t>Opex</a:t>
            </a:r>
            <a:endParaRPr lang="pt-BR" b="1" dirty="0">
              <a:latin typeface="Arial" panose="020B0604020202020204" pitchFamily="34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Finanças (</a:t>
            </a:r>
            <a:r>
              <a:rPr lang="pt-BR" sz="2600" b="1" dirty="0">
                <a:latin typeface="Arial" panose="020B0604020202020204" pitchFamily="34" charset="0"/>
                <a:cs typeface="Times New Roman" pitchFamily="18" charset="0"/>
              </a:rPr>
              <a:t>TIR, ROI, VP, VPL, </a:t>
            </a:r>
            <a:r>
              <a:rPr lang="pt-BR" sz="2600" b="1" dirty="0" err="1">
                <a:latin typeface="Arial" panose="020B0604020202020204" pitchFamily="34" charset="0"/>
                <a:cs typeface="Times New Roman" pitchFamily="18" charset="0"/>
              </a:rPr>
              <a:t>Pay</a:t>
            </a:r>
            <a:r>
              <a:rPr lang="pt-BR" sz="2600" b="1" dirty="0">
                <a:latin typeface="Arial" panose="020B0604020202020204" pitchFamily="34" charset="0"/>
                <a:cs typeface="Times New Roman" pitchFamily="18" charset="0"/>
              </a:rPr>
              <a:t> Back Descontado</a:t>
            </a:r>
            <a:r>
              <a:rPr lang="pt-BR" b="1" dirty="0">
                <a:latin typeface="Arial" panose="020B0604020202020204" pitchFamily="34" charset="0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pt-BR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3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13g dell poweredg c servers 9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2" y="1600200"/>
            <a:ext cx="811427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  <p:sp>
        <p:nvSpPr>
          <p:cNvPr id="5" name="Retângulo 4"/>
          <p:cNvSpPr/>
          <p:nvPr/>
        </p:nvSpPr>
        <p:spPr>
          <a:xfrm>
            <a:off x="755576" y="930424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Series -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Cloud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quare721 BT" panose="020B050402020206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253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4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210000"/>
              </a:lnSpc>
              <a:buNone/>
            </a:pPr>
            <a:r>
              <a:rPr lang="pt-BR" sz="2400" b="1" dirty="0"/>
              <a:t>Tendências da Industria de Servidores</a:t>
            </a:r>
          </a:p>
          <a:p>
            <a:pPr marL="0" indent="0" algn="just">
              <a:lnSpc>
                <a:spcPct val="210000"/>
              </a:lnSpc>
              <a:buNone/>
            </a:pPr>
            <a:r>
              <a:rPr lang="pt-BR" sz="2200" dirty="0"/>
              <a:t>Crescimento de modelos de implementação muito diferenciados e em nuvem;</a:t>
            </a:r>
          </a:p>
          <a:p>
            <a:pPr marL="0" indent="0" algn="just">
              <a:lnSpc>
                <a:spcPct val="210000"/>
              </a:lnSpc>
              <a:buNone/>
            </a:pPr>
            <a:r>
              <a:rPr lang="pt-BR" sz="2200" dirty="0"/>
              <a:t>Virtualização de servidores é generalizado e </a:t>
            </a:r>
            <a:r>
              <a:rPr lang="pt-BR" sz="2200" dirty="0" err="1"/>
              <a:t>Storage</a:t>
            </a:r>
            <a:r>
              <a:rPr lang="pt-BR" sz="2200" dirty="0"/>
              <a:t> Definido por Software é tendência;</a:t>
            </a:r>
          </a:p>
          <a:p>
            <a:pPr marL="0" indent="0" algn="just">
              <a:lnSpc>
                <a:spcPct val="210000"/>
              </a:lnSpc>
              <a:buNone/>
            </a:pPr>
            <a:r>
              <a:rPr lang="pt-BR" sz="2200" dirty="0"/>
              <a:t>Desafios continuados de redução de despesas de capital (</a:t>
            </a:r>
            <a:r>
              <a:rPr lang="pt-BR" sz="2200" dirty="0" err="1">
                <a:solidFill>
                  <a:srgbClr val="FF0000"/>
                </a:solidFill>
              </a:rPr>
              <a:t>CapEx</a:t>
            </a:r>
            <a:r>
              <a:rPr lang="pt-BR" sz="2200" dirty="0"/>
              <a:t>) e operacionais (</a:t>
            </a:r>
            <a:r>
              <a:rPr lang="pt-BR" sz="2200" dirty="0" err="1">
                <a:solidFill>
                  <a:srgbClr val="FF0000"/>
                </a:solidFill>
              </a:rPr>
              <a:t>OpEx</a:t>
            </a:r>
            <a:r>
              <a:rPr lang="pt-BR" sz="2200" dirty="0"/>
              <a:t>);</a:t>
            </a:r>
          </a:p>
          <a:p>
            <a:pPr marL="0" indent="0" algn="just">
              <a:lnSpc>
                <a:spcPct val="210000"/>
              </a:lnSpc>
              <a:buNone/>
            </a:pPr>
            <a:r>
              <a:rPr lang="pt-BR" sz="2200" dirty="0"/>
              <a:t>Aumento de expectativas dos usuários provocadas por dispositivos “sempre ligados” ou “acesso instantâneo”.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</p:spTree>
    <p:extLst>
      <p:ext uri="{BB962C8B-B14F-4D97-AF65-F5344CB8AC3E}">
        <p14:creationId xmlns:p14="http://schemas.microsoft.com/office/powerpoint/2010/main" val="2838356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OPÇÃO (A) </a:t>
            </a:r>
            <a:r>
              <a:rPr lang="pt-BR" sz="2800" dirty="0"/>
              <a:t>- (</a:t>
            </a:r>
            <a:r>
              <a:rPr lang="pt-BR" sz="2800" dirty="0" err="1"/>
              <a:t>Capex</a:t>
            </a:r>
            <a:r>
              <a:rPr lang="pt-BR" sz="2800" dirty="0"/>
              <a:t>) – Investimento em Servidores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Aquisição de 10 Servidores totalizando $ 187.500</a:t>
            </a:r>
          </a:p>
          <a:p>
            <a:endParaRPr lang="pt-BR" sz="2800" dirty="0"/>
          </a:p>
          <a:p>
            <a:r>
              <a:rPr lang="pt-BR" sz="2800" dirty="0"/>
              <a:t>Forma de pagamento: 12 parcelas de $ 15.625</a:t>
            </a:r>
          </a:p>
          <a:p>
            <a:endParaRPr lang="pt-BR" sz="2800" dirty="0"/>
          </a:p>
          <a:p>
            <a:r>
              <a:rPr lang="pt-BR" sz="2800" dirty="0"/>
              <a:t>Depreciação mensal – linear: $ 3.125 </a:t>
            </a:r>
          </a:p>
          <a:p>
            <a:endParaRPr lang="pt-BR" sz="2800" dirty="0"/>
          </a:p>
          <a:p>
            <a:r>
              <a:rPr lang="pt-BR" sz="2800" dirty="0"/>
              <a:t>Vida útil estimada do equipamento: 03 anos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  <p:sp>
        <p:nvSpPr>
          <p:cNvPr id="4" name="Retângulo 3"/>
          <p:cNvSpPr/>
          <p:nvPr/>
        </p:nvSpPr>
        <p:spPr>
          <a:xfrm>
            <a:off x="683568" y="822702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EXERCÍCIO PRÁTICO</a:t>
            </a:r>
          </a:p>
        </p:txBody>
      </p:sp>
    </p:spTree>
    <p:extLst>
      <p:ext uri="{BB962C8B-B14F-4D97-AF65-F5344CB8AC3E}">
        <p14:creationId xmlns:p14="http://schemas.microsoft.com/office/powerpoint/2010/main" val="3012484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OPÇÃO (B) </a:t>
            </a:r>
            <a:r>
              <a:rPr lang="pt-BR" sz="2800" dirty="0"/>
              <a:t>- (</a:t>
            </a:r>
            <a:r>
              <a:rPr lang="pt-BR" sz="2800" dirty="0" err="1"/>
              <a:t>Opex</a:t>
            </a:r>
            <a:r>
              <a:rPr lang="pt-BR" sz="2800" dirty="0"/>
              <a:t>) – CLOUD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Mensalidade: $ 5.208</a:t>
            </a:r>
          </a:p>
          <a:p>
            <a:endParaRPr lang="pt-BR" sz="2800" dirty="0"/>
          </a:p>
          <a:p>
            <a:r>
              <a:rPr lang="pt-BR" sz="2800" dirty="0"/>
              <a:t>Gasto anual: $ 62.496</a:t>
            </a:r>
          </a:p>
          <a:p>
            <a:endParaRPr lang="pt-BR" sz="2800" dirty="0"/>
          </a:p>
          <a:p>
            <a:r>
              <a:rPr lang="pt-BR" sz="2800" dirty="0"/>
              <a:t>Total em 03 anos = $ 187.488 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3568" y="260648"/>
            <a:ext cx="655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Capex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 ou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Opex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: O que decidir?</a:t>
            </a:r>
          </a:p>
        </p:txBody>
      </p:sp>
      <p:sp>
        <p:nvSpPr>
          <p:cNvPr id="4" name="Retângulo 3"/>
          <p:cNvSpPr/>
          <p:nvPr/>
        </p:nvSpPr>
        <p:spPr>
          <a:xfrm>
            <a:off x="683568" y="822702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quare721 BT" panose="020B0504020202060204"/>
                <a:ea typeface="+mn-ea"/>
                <a:cs typeface="+mn-cs"/>
              </a:rPr>
              <a:t>EXERCÍCIO PRÁTICO</a:t>
            </a:r>
          </a:p>
        </p:txBody>
      </p:sp>
    </p:spTree>
    <p:extLst>
      <p:ext uri="{BB962C8B-B14F-4D97-AF65-F5344CB8AC3E}">
        <p14:creationId xmlns:p14="http://schemas.microsoft.com/office/powerpoint/2010/main" val="3026297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Square721 BT" panose="020B0504020202060204"/>
              </a:rPr>
              <a:t>EMPRESA TRIBUTADA PELO LUCRO REAL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OPÇÃO (A) - CAPEX</a:t>
            </a: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421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98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Depreciação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(37.500)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697.500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(237.150)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460.350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33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Square721 BT" panose="020B0504020202060204"/>
              </a:rPr>
              <a:t>EMPRESA TRIBUTADA PELO LUCRO REAL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/>
              <a:t>OPÇÃO (B) - OPEX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6" cy="4097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Despesas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</a:rPr>
                        <a:t>Cloud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(62.500)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672.500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(228.650)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443.850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745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BR" sz="2800" dirty="0">
                <a:latin typeface="Square721 BT" panose="020B0504020202060204"/>
              </a:rPr>
              <a:t>EMPRESA TRIBUTADA PELO LUCRO REAL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OPÇÃO (A) - CAPEX</a:t>
            </a: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409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Depreciação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(37.500)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697.500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(237.150)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460.350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/>
              <a:t>OPÇÃO (B) - OPEX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6" cy="4062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911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Despesas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</a:rPr>
                        <a:t>Cloud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(62.500)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672.500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(228.650)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443.850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10919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/>
              <a:t>OPÇÃO (A) - CAPEX</a:t>
            </a: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4097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Depreciação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(37.500)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697.500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(237.150)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11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460.350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t-BR" dirty="0"/>
              <a:t>OPÇÃO (B) - OPEX</a:t>
            </a:r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6" cy="4103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Receita Líquida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Custo </a:t>
                      </a:r>
                      <a:r>
                        <a:rPr lang="pt-BR" dirty="0" err="1"/>
                        <a:t>Prod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Serv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(450.000)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793">
                <a:tc>
                  <a:txBody>
                    <a:bodyPr/>
                    <a:lstStyle/>
                    <a:p>
                      <a:r>
                        <a:rPr lang="pt-BR" dirty="0"/>
                        <a:t>Lucro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1.050.000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Despesas Gerais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(315.000)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Despesas 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</a:rPr>
                        <a:t>Cloud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(62.500)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672.500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Imposto</a:t>
                      </a:r>
                      <a:r>
                        <a:rPr lang="pt-BR" baseline="0" dirty="0"/>
                        <a:t> de Renda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(228.650)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182">
                <a:tc>
                  <a:txBody>
                    <a:bodyPr/>
                    <a:lstStyle/>
                    <a:p>
                      <a:r>
                        <a:rPr lang="pt-BR" dirty="0"/>
                        <a:t>Lucro</a:t>
                      </a:r>
                      <a:r>
                        <a:rPr lang="pt-BR" baseline="0" dirty="0"/>
                        <a:t> Líquido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443.850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o Explicativo 3 3"/>
          <p:cNvSpPr/>
          <p:nvPr/>
        </p:nvSpPr>
        <p:spPr>
          <a:xfrm>
            <a:off x="179512" y="110965"/>
            <a:ext cx="2581944" cy="58552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719525"/>
              <a:gd name="adj8" fmla="val 113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2,5% (em relação a Receita)</a:t>
            </a:r>
          </a:p>
        </p:txBody>
      </p:sp>
      <p:sp>
        <p:nvSpPr>
          <p:cNvPr id="6" name="Texto Explicativo 2 5"/>
          <p:cNvSpPr/>
          <p:nvPr/>
        </p:nvSpPr>
        <p:spPr>
          <a:xfrm>
            <a:off x="3343709" y="165466"/>
            <a:ext cx="2602632" cy="5855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14151"/>
              <a:gd name="adj6" fmla="val 72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4,17% (em relação a Receita)</a:t>
            </a:r>
          </a:p>
        </p:txBody>
      </p:sp>
      <p:sp>
        <p:nvSpPr>
          <p:cNvPr id="11" name="Texto explicativo em seta para cima 10"/>
          <p:cNvSpPr/>
          <p:nvPr/>
        </p:nvSpPr>
        <p:spPr>
          <a:xfrm>
            <a:off x="1691680" y="5085184"/>
            <a:ext cx="5832648" cy="1584176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Ganho anual = $ 8.500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Ganho no Período = 25.500</a:t>
            </a:r>
          </a:p>
        </p:txBody>
      </p:sp>
      <p:sp>
        <p:nvSpPr>
          <p:cNvPr id="12" name="Texto explicativo em seta para baixo 11"/>
          <p:cNvSpPr/>
          <p:nvPr/>
        </p:nvSpPr>
        <p:spPr>
          <a:xfrm>
            <a:off x="1691680" y="2174875"/>
            <a:ext cx="5759053" cy="197420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Opex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período = 187.500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Ganho no período = 25.500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Opex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líquido = 162.000</a:t>
            </a:r>
          </a:p>
        </p:txBody>
      </p:sp>
      <p:sp>
        <p:nvSpPr>
          <p:cNvPr id="7" name="Texto Explicativo 3 (Borda e Ênfase) 6"/>
          <p:cNvSpPr/>
          <p:nvPr/>
        </p:nvSpPr>
        <p:spPr>
          <a:xfrm>
            <a:off x="6804248" y="165466"/>
            <a:ext cx="2160240" cy="585527"/>
          </a:xfrm>
          <a:prstGeom prst="accent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721867"/>
              <a:gd name="adj8" fmla="val 15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62.500 – 8.500 =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54.000 (3,60%)</a:t>
            </a:r>
          </a:p>
        </p:txBody>
      </p:sp>
    </p:spTree>
    <p:extLst>
      <p:ext uri="{BB962C8B-B14F-4D97-AF65-F5344CB8AC3E}">
        <p14:creationId xmlns:p14="http://schemas.microsoft.com/office/powerpoint/2010/main" val="2620556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 animBg="1"/>
      <p:bldP spid="6" grpId="0" animBg="1"/>
      <p:bldP spid="11" grpId="0" animBg="1"/>
      <p:bldP spid="12" grpId="0" animBg="1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2924671"/>
            <a:ext cx="9144000" cy="13684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CONCEITOS DE ADMINISTRAÇÃO FINANCEIRA</a:t>
            </a:r>
          </a:p>
        </p:txBody>
      </p:sp>
    </p:spTree>
    <p:extLst>
      <p:ext uri="{BB962C8B-B14F-4D97-AF65-F5344CB8AC3E}">
        <p14:creationId xmlns:p14="http://schemas.microsoft.com/office/powerpoint/2010/main" val="887055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0" y="3212976"/>
            <a:ext cx="9144000" cy="79273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Finanças: que bicho é esse? </a:t>
            </a:r>
          </a:p>
          <a:p>
            <a:r>
              <a:rPr lang="pt-BR" dirty="0"/>
              <a:t>É a </a:t>
            </a:r>
            <a:r>
              <a:rPr lang="pt-BR" dirty="0">
                <a:solidFill>
                  <a:srgbClr val="FF0000"/>
                </a:solidFill>
              </a:rPr>
              <a:t>arte</a:t>
            </a:r>
            <a:r>
              <a:rPr lang="pt-BR" dirty="0"/>
              <a:t> e a ciência da gestão do dinheiro.</a:t>
            </a:r>
          </a:p>
        </p:txBody>
      </p:sp>
      <p:sp>
        <p:nvSpPr>
          <p:cNvPr id="3" name="Oval 1">
            <a:extLst>
              <a:ext uri="{FF2B5EF4-FFF2-40B4-BE49-F238E27FC236}">
                <a16:creationId xmlns:a16="http://schemas.microsoft.com/office/drawing/2014/main" id="{4A2A2A36-6C49-47BA-9349-65F004D4A1B6}"/>
              </a:ext>
            </a:extLst>
          </p:cNvPr>
          <p:cNvSpPr/>
          <p:nvPr/>
        </p:nvSpPr>
        <p:spPr>
          <a:xfrm>
            <a:off x="1619672" y="3573016"/>
            <a:ext cx="1584176" cy="3963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1"/>
          </a:p>
        </p:txBody>
      </p:sp>
    </p:spTree>
    <p:extLst>
      <p:ext uri="{BB962C8B-B14F-4D97-AF65-F5344CB8AC3E}">
        <p14:creationId xmlns:p14="http://schemas.microsoft.com/office/powerpoint/2010/main" val="37331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662880" y="188640"/>
            <a:ext cx="8229600" cy="71941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0" b="1" i="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Agenda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39552" y="632146"/>
            <a:ext cx="8352928" cy="5893197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i="0" dirty="0">
                <a:latin typeface="Arial" panose="020B0604020202020204" pitchFamily="34" charset="0"/>
                <a:cs typeface="Times New Roman" pitchFamily="18" charset="0"/>
              </a:rPr>
              <a:t>Primeira Aula - Inaugural</a:t>
            </a:r>
          </a:p>
          <a:p>
            <a:pPr lvl="1"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i="0" dirty="0">
                <a:latin typeface="Arial" panose="020B0604020202020204" pitchFamily="34" charset="0"/>
                <a:cs typeface="Times New Roman" pitchFamily="18" charset="0"/>
              </a:rPr>
              <a:t>O que é contabilidade. Apresentação do Balanço Patrimonial e Demonstração do Resultado do Exercício. Conceito de débito e crédito. Filme em sala. </a:t>
            </a: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endParaRPr lang="pt-BR" sz="2000" i="0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endParaRPr lang="pt-BR" sz="2000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i="0" dirty="0">
                <a:latin typeface="Arial" panose="020B0604020202020204" pitchFamily="34" charset="0"/>
                <a:cs typeface="Times New Roman" pitchFamily="18" charset="0"/>
              </a:rPr>
              <a:t>Segunda Aula</a:t>
            </a:r>
          </a:p>
          <a:p>
            <a:pPr marL="457200" lvl="1" indent="0">
              <a:lnSpc>
                <a:spcPts val="3800"/>
              </a:lnSpc>
              <a:buNone/>
            </a:pPr>
            <a:r>
              <a:rPr lang="pt-BR" sz="2000" i="0" dirty="0">
                <a:latin typeface="Arial" panose="020B0604020202020204" pitchFamily="34" charset="0"/>
                <a:cs typeface="Times New Roman" pitchFamily="18" charset="0"/>
              </a:rPr>
              <a:t>Aspectos estratégicos de decisões de investimentos, e geração de valor. </a:t>
            </a: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Filme em sala. </a:t>
            </a: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endParaRPr lang="pt-BR" sz="1800" dirty="0"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endParaRPr lang="pt-BR" sz="1800" dirty="0"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3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5"/>
          <p:cNvSpPr>
            <a:spLocks noGrp="1"/>
          </p:cNvSpPr>
          <p:nvPr>
            <p:ph type="title"/>
          </p:nvPr>
        </p:nvSpPr>
        <p:spPr>
          <a:xfrm>
            <a:off x="421204" y="188642"/>
            <a:ext cx="8229601" cy="719412"/>
          </a:xfrm>
          <a:prstGeom prst="rect">
            <a:avLst/>
          </a:prstGeom>
        </p:spPr>
        <p:txBody>
          <a:bodyPr/>
          <a:lstStyle/>
          <a:p>
            <a:r>
              <a:rPr lang="pt-BR" sz="2400" dirty="0">
                <a:latin typeface="Arial" panose="020B0604020202020204" pitchFamily="34" charset="0"/>
                <a:cs typeface="Times New Roman" pitchFamily="18" charset="0"/>
              </a:rPr>
              <a:t>Características de finanças</a:t>
            </a:r>
          </a:p>
        </p:txBody>
      </p:sp>
      <p:sp>
        <p:nvSpPr>
          <p:cNvPr id="4" name="Espaço Reservado para Conteúdo 6"/>
          <p:cNvSpPr>
            <a:spLocks noGrp="1"/>
          </p:cNvSpPr>
          <p:nvPr>
            <p:ph idx="1"/>
          </p:nvPr>
        </p:nvSpPr>
        <p:spPr>
          <a:xfrm>
            <a:off x="1043616" y="3429006"/>
            <a:ext cx="6984777" cy="1944219"/>
          </a:xfrm>
        </p:spPr>
        <p:txBody>
          <a:bodyPr/>
          <a:lstStyle/>
          <a:p>
            <a:pPr>
              <a:lnSpc>
                <a:spcPts val="3803"/>
              </a:lnSpc>
              <a:buFont typeface="Arial" pitchFamily="34" charset="0"/>
              <a:buChar char="•"/>
            </a:pPr>
            <a:r>
              <a:rPr lang="pt-BR" sz="28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decisão a ser tomada</a:t>
            </a: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r>
              <a:rPr lang="pt-BR" sz="28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envolvimento de dinheiro</a:t>
            </a: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r>
              <a:rPr lang="pt-BR" sz="28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como objetivo a criação de valor</a:t>
            </a:r>
          </a:p>
        </p:txBody>
      </p:sp>
      <p:sp>
        <p:nvSpPr>
          <p:cNvPr id="5" name="Título 5"/>
          <p:cNvSpPr>
            <a:spLocks noGrp="1"/>
          </p:cNvSpPr>
          <p:nvPr>
            <p:ph type="title"/>
          </p:nvPr>
        </p:nvSpPr>
        <p:spPr>
          <a:xfrm>
            <a:off x="467552" y="2348881"/>
            <a:ext cx="8229601" cy="7194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pt-BR" sz="3600" dirty="0">
                <a:latin typeface="Arial" panose="020B0604020202020204" pitchFamily="34" charset="0"/>
                <a:cs typeface="Times New Roman" pitchFamily="18" charset="0"/>
              </a:rPr>
              <a:t>Sempre terá:</a:t>
            </a:r>
          </a:p>
        </p:txBody>
      </p:sp>
      <p:sp>
        <p:nvSpPr>
          <p:cNvPr id="2" name="Oval 1"/>
          <p:cNvSpPr/>
          <p:nvPr/>
        </p:nvSpPr>
        <p:spPr>
          <a:xfrm>
            <a:off x="3707904" y="4581128"/>
            <a:ext cx="3024336" cy="6480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401"/>
          </a:p>
        </p:txBody>
      </p:sp>
    </p:spTree>
    <p:extLst>
      <p:ext uri="{BB962C8B-B14F-4D97-AF65-F5344CB8AC3E}">
        <p14:creationId xmlns:p14="http://schemas.microsoft.com/office/powerpoint/2010/main" val="23448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467545" y="260645"/>
            <a:ext cx="8568951" cy="792091"/>
          </a:xfrm>
        </p:spPr>
        <p:txBody>
          <a:bodyPr/>
          <a:lstStyle/>
          <a:p>
            <a:pPr>
              <a:buNone/>
            </a:pPr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Como objetivo</a:t>
            </a: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539555" y="2132860"/>
            <a:ext cx="7920880" cy="3384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3" rIns="91440" bIns="4572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ts val="3803"/>
              </a:lnSpc>
              <a:buNone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Maximizar a riqueza do investidor</a:t>
            </a:r>
          </a:p>
          <a:p>
            <a:pPr marL="457165" lvl="1" indent="0">
              <a:lnSpc>
                <a:spcPts val="3803"/>
              </a:lnSpc>
              <a:buNone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Como:</a:t>
            </a:r>
          </a:p>
          <a:p>
            <a:pPr marL="914333" lvl="2" indent="0">
              <a:lnSpc>
                <a:spcPts val="3803"/>
              </a:lnSpc>
              <a:buNone/>
            </a:pPr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Geração de valor ao patrimônio</a:t>
            </a:r>
          </a:p>
          <a:p>
            <a:pPr marL="914333" lvl="2" indent="0">
              <a:lnSpc>
                <a:spcPts val="3803"/>
              </a:lnSpc>
              <a:buNone/>
            </a:pPr>
            <a:r>
              <a:rPr lang="pt-BR" sz="20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Maximização do valor da empresa pela gestão eficiente dos seus recursos financeiros </a:t>
            </a:r>
            <a:endParaRPr lang="pt-BR" sz="2800" dirty="0">
              <a:solidFill>
                <a:schemeClr val="bg2"/>
              </a:solidFill>
              <a:latin typeface="Arial" panose="020B0604020202020204" pitchFamily="34" charset="0"/>
              <a:cs typeface="Times New Roman" pitchFamily="18" charset="0"/>
            </a:endParaRP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endParaRPr lang="pt-BR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395545" y="260657"/>
            <a:ext cx="8568951" cy="764439"/>
          </a:xfrm>
        </p:spPr>
        <p:txBody>
          <a:bodyPr/>
          <a:lstStyle/>
          <a:p>
            <a:pPr>
              <a:buNone/>
            </a:pPr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Como objeto</a:t>
            </a: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485550" y="1837903"/>
            <a:ext cx="8244916" cy="316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3" rIns="91440" bIns="4572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ts val="3803"/>
              </a:lnSpc>
              <a:buNone/>
            </a:pPr>
            <a:r>
              <a:rPr lang="pt-BR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Fluxos de caixa</a:t>
            </a:r>
          </a:p>
          <a:p>
            <a:pPr marL="457165" lvl="1" indent="0">
              <a:lnSpc>
                <a:spcPts val="3803"/>
              </a:lnSpc>
              <a:buNone/>
            </a:pPr>
            <a:r>
              <a:rPr lang="pt-BR" b="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Como:</a:t>
            </a:r>
          </a:p>
          <a:p>
            <a:pPr marL="914333" lvl="2" indent="0">
              <a:lnSpc>
                <a:spcPts val="3803"/>
              </a:lnSpc>
              <a:buNone/>
            </a:pPr>
            <a:r>
              <a:rPr lang="pt-BR" sz="2000" b="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Estudo das entradas e saídas efetivas de dinheiro da empresa</a:t>
            </a:r>
          </a:p>
          <a:p>
            <a:pPr marL="914333" lvl="2" indent="0">
              <a:lnSpc>
                <a:spcPts val="3803"/>
              </a:lnSpc>
              <a:buNone/>
            </a:pPr>
            <a:r>
              <a:rPr lang="pt-BR" sz="2000" b="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Controle das movimentações dos recursos da empresa</a:t>
            </a:r>
          </a:p>
          <a:p>
            <a:pPr>
              <a:lnSpc>
                <a:spcPts val="3803"/>
              </a:lnSpc>
              <a:buFont typeface="Arial" pitchFamily="34" charset="0"/>
              <a:buChar char="•"/>
            </a:pPr>
            <a:endParaRPr lang="pt-BR" sz="2401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439013" y="263800"/>
            <a:ext cx="8568951" cy="792091"/>
          </a:xfrm>
        </p:spPr>
        <p:txBody>
          <a:bodyPr/>
          <a:lstStyle/>
          <a:p>
            <a:pPr>
              <a:buNone/>
            </a:pPr>
            <a:r>
              <a:rPr lang="pt-BR" b="1" i="0" dirty="0">
                <a:latin typeface="Arial" panose="020B0604020202020204" pitchFamily="34" charset="0"/>
                <a:cs typeface="Times New Roman" pitchFamily="18" charset="0"/>
              </a:rPr>
              <a:t>Dinâmica das decisões financeiras</a:t>
            </a:r>
          </a:p>
        </p:txBody>
      </p:sp>
      <p:sp>
        <p:nvSpPr>
          <p:cNvPr id="2" name="Retângulo 1"/>
          <p:cNvSpPr/>
          <p:nvPr/>
        </p:nvSpPr>
        <p:spPr bwMode="auto">
          <a:xfrm>
            <a:off x="438724" y="1086573"/>
            <a:ext cx="1944219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b="0" dirty="0"/>
              <a:t>Planejamento Financeiro</a:t>
            </a:r>
            <a:endParaRPr lang="pt-BR" sz="1001" b="0" dirty="0"/>
          </a:p>
        </p:txBody>
      </p:sp>
      <p:sp>
        <p:nvSpPr>
          <p:cNvPr id="5" name="Retângulo 4"/>
          <p:cNvSpPr/>
          <p:nvPr/>
        </p:nvSpPr>
        <p:spPr bwMode="auto">
          <a:xfrm>
            <a:off x="395540" y="2276880"/>
            <a:ext cx="1944219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b="0" dirty="0"/>
              <a:t>Controle Financeiro</a:t>
            </a:r>
            <a:endParaRPr lang="pt-BR" sz="1001" b="0" dirty="0"/>
          </a:p>
        </p:txBody>
      </p:sp>
      <p:sp>
        <p:nvSpPr>
          <p:cNvPr id="6" name="Retângulo 5"/>
          <p:cNvSpPr/>
          <p:nvPr/>
        </p:nvSpPr>
        <p:spPr bwMode="auto">
          <a:xfrm>
            <a:off x="395540" y="3497867"/>
            <a:ext cx="1944219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b="0" dirty="0"/>
              <a:t>Administração de Ativos</a:t>
            </a:r>
            <a:endParaRPr lang="pt-BR" sz="1001" b="0" dirty="0"/>
          </a:p>
        </p:txBody>
      </p:sp>
      <p:sp>
        <p:nvSpPr>
          <p:cNvPr id="7" name="Retângulo 6"/>
          <p:cNvSpPr/>
          <p:nvPr/>
        </p:nvSpPr>
        <p:spPr bwMode="auto">
          <a:xfrm>
            <a:off x="402436" y="4718857"/>
            <a:ext cx="1944219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b="0" dirty="0"/>
              <a:t>Administração de Passivos</a:t>
            </a:r>
            <a:endParaRPr lang="pt-BR" sz="1001" b="0" dirty="0"/>
          </a:p>
        </p:txBody>
      </p:sp>
      <p:cxnSp>
        <p:nvCxnSpPr>
          <p:cNvPr id="8" name="Conector de seta reta 7"/>
          <p:cNvCxnSpPr>
            <a:stCxn id="2" idx="3"/>
          </p:cNvCxnSpPr>
          <p:nvPr/>
        </p:nvCxnSpPr>
        <p:spPr bwMode="auto">
          <a:xfrm>
            <a:off x="2382941" y="1554620"/>
            <a:ext cx="2604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Conector de seta reta 9"/>
          <p:cNvCxnSpPr>
            <a:stCxn id="5" idx="3"/>
          </p:cNvCxnSpPr>
          <p:nvPr/>
        </p:nvCxnSpPr>
        <p:spPr bwMode="auto">
          <a:xfrm>
            <a:off x="2339757" y="2744924"/>
            <a:ext cx="2604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Conector de seta reta 10"/>
          <p:cNvCxnSpPr>
            <a:stCxn id="6" idx="3"/>
          </p:cNvCxnSpPr>
          <p:nvPr/>
        </p:nvCxnSpPr>
        <p:spPr bwMode="auto">
          <a:xfrm>
            <a:off x="2339757" y="3965916"/>
            <a:ext cx="2604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Conector de seta reta 11"/>
          <p:cNvCxnSpPr>
            <a:stCxn id="7" idx="3"/>
          </p:cNvCxnSpPr>
          <p:nvPr/>
        </p:nvCxnSpPr>
        <p:spPr bwMode="auto">
          <a:xfrm flipV="1">
            <a:off x="2346653" y="5183759"/>
            <a:ext cx="260415" cy="3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tângulo 20"/>
          <p:cNvSpPr/>
          <p:nvPr/>
        </p:nvSpPr>
        <p:spPr bwMode="auto">
          <a:xfrm>
            <a:off x="2626911" y="1083885"/>
            <a:ext cx="5976667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Identificação de crescimento e expansão da empresa e ajustes futuros (ajustes estratégicos)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Apoio para selecionar ativos mais rentáveis na busca de rentabilidade sobre os investimentos</a:t>
            </a:r>
          </a:p>
          <a:p>
            <a:endParaRPr lang="pt-BR" sz="1401" b="0" dirty="0"/>
          </a:p>
        </p:txBody>
      </p:sp>
      <p:sp>
        <p:nvSpPr>
          <p:cNvPr id="23" name="Retângulo 22"/>
          <p:cNvSpPr/>
          <p:nvPr/>
        </p:nvSpPr>
        <p:spPr bwMode="auto">
          <a:xfrm>
            <a:off x="2627786" y="2276880"/>
            <a:ext cx="5976667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Avalia e acompanha o desempenho financeiro da companhia;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Analisa desvios planejado x realizado;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Indica propostas e medidas corretivas;</a:t>
            </a:r>
          </a:p>
          <a:p>
            <a:endParaRPr lang="pt-BR" sz="1401" b="0" dirty="0"/>
          </a:p>
        </p:txBody>
      </p:sp>
      <p:sp>
        <p:nvSpPr>
          <p:cNvPr id="24" name="Retângulo 23"/>
          <p:cNvSpPr/>
          <p:nvPr/>
        </p:nvSpPr>
        <p:spPr bwMode="auto">
          <a:xfrm>
            <a:off x="2607064" y="3522717"/>
            <a:ext cx="5966393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Busca a melhor estrutura dos investimentos em ativos;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Avalia a equação risco x retorno;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Gerencia a eficiência de valores;</a:t>
            </a:r>
          </a:p>
          <a:p>
            <a:endParaRPr lang="pt-BR" sz="1401" b="0" dirty="0"/>
          </a:p>
        </p:txBody>
      </p:sp>
      <p:sp>
        <p:nvSpPr>
          <p:cNvPr id="25" name="Retângulo 24"/>
          <p:cNvSpPr/>
          <p:nvPr/>
        </p:nvSpPr>
        <p:spPr bwMode="auto">
          <a:xfrm>
            <a:off x="2601927" y="4725151"/>
            <a:ext cx="5976667" cy="93610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Busca constante do melhor financiamento (fundos);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Gerencia composição e estrutura mais adequada;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Avalia liquidez, custos menores de captação e mitigação e redução de riscos financeiros;</a:t>
            </a:r>
          </a:p>
        </p:txBody>
      </p:sp>
    </p:spTree>
    <p:extLst>
      <p:ext uri="{BB962C8B-B14F-4D97-AF65-F5344CB8AC3E}">
        <p14:creationId xmlns:p14="http://schemas.microsoft.com/office/powerpoint/2010/main" val="266631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21" grpId="0" animBg="1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buNone/>
            </a:pPr>
            <a:r>
              <a:rPr lang="pt-BR" sz="3600" b="1" dirty="0">
                <a:latin typeface="Arial" panose="020B0604020202020204" pitchFamily="34" charset="0"/>
                <a:cs typeface="Times New Roman" pitchFamily="18" charset="0"/>
              </a:rPr>
              <a:t>FUNÇÕES FINANCEIRAS</a:t>
            </a:r>
          </a:p>
        </p:txBody>
      </p:sp>
    </p:spTree>
    <p:extLst>
      <p:ext uri="{BB962C8B-B14F-4D97-AF65-F5344CB8AC3E}">
        <p14:creationId xmlns:p14="http://schemas.microsoft.com/office/powerpoint/2010/main" val="1455220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 bwMode="auto">
          <a:xfrm>
            <a:off x="323535" y="1369817"/>
            <a:ext cx="2592289" cy="1584176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dirty="0"/>
              <a:t>Garantir fluxo de caixa positivo 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323535" y="3353514"/>
            <a:ext cx="2592289" cy="136815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dirty="0"/>
              <a:t>Avaliar os investimentos e investir naqueles que geram valor</a:t>
            </a:r>
          </a:p>
        </p:txBody>
      </p:sp>
      <p:sp>
        <p:nvSpPr>
          <p:cNvPr id="7" name="Retângulo 6"/>
          <p:cNvSpPr/>
          <p:nvPr/>
        </p:nvSpPr>
        <p:spPr bwMode="auto">
          <a:xfrm>
            <a:off x="337476" y="4832974"/>
            <a:ext cx="2592289" cy="136815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600" dirty="0"/>
              <a:t>Obter recursos necessários nos mercados financeiros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3333210" y="1369817"/>
            <a:ext cx="5400603" cy="1584176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Geração de valor no longo prazo;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Gerenciamento do fluxo de caixa de curto prazo liquidez e equilíbrio;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Garantia de caixa para pagamento de compromissos de curto prazo;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Oferecer condições de planejamento e preocupação com o longo prazo</a:t>
            </a:r>
            <a:r>
              <a:rPr lang="pt-BR" sz="1600" b="0" dirty="0"/>
              <a:t>;</a:t>
            </a:r>
          </a:p>
        </p:txBody>
      </p:sp>
      <p:cxnSp>
        <p:nvCxnSpPr>
          <p:cNvPr id="9" name="Conector de seta reta 8"/>
          <p:cNvCxnSpPr>
            <a:stCxn id="4" idx="3"/>
            <a:endCxn id="8" idx="1"/>
          </p:cNvCxnSpPr>
          <p:nvPr/>
        </p:nvCxnSpPr>
        <p:spPr bwMode="auto">
          <a:xfrm>
            <a:off x="2915820" y="2161901"/>
            <a:ext cx="4173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tângulo 10"/>
          <p:cNvSpPr/>
          <p:nvPr/>
        </p:nvSpPr>
        <p:spPr bwMode="auto">
          <a:xfrm>
            <a:off x="3339811" y="3353514"/>
            <a:ext cx="5408656" cy="136815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Projetos de longo prazo geram rentabilidade e valor aos investidores;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Analises ou condução de projetos de maneira equivocada pode destruir valor;</a:t>
            </a:r>
          </a:p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Uso de ferramentas de avaliação para escolha dos projetos que podem gerar valor; </a:t>
            </a:r>
            <a:endParaRPr lang="pt-BR" sz="1600" b="0" dirty="0"/>
          </a:p>
        </p:txBody>
      </p:sp>
      <p:cxnSp>
        <p:nvCxnSpPr>
          <p:cNvPr id="12" name="Conector de seta reta 11"/>
          <p:cNvCxnSpPr>
            <a:stCxn id="6" idx="3"/>
            <a:endCxn id="11" idx="1"/>
          </p:cNvCxnSpPr>
          <p:nvPr/>
        </p:nvCxnSpPr>
        <p:spPr bwMode="auto">
          <a:xfrm>
            <a:off x="2915819" y="4037588"/>
            <a:ext cx="42399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Conector de seta reta 20"/>
          <p:cNvCxnSpPr>
            <a:stCxn id="7" idx="3"/>
            <a:endCxn id="23" idx="1"/>
          </p:cNvCxnSpPr>
          <p:nvPr/>
        </p:nvCxnSpPr>
        <p:spPr bwMode="auto">
          <a:xfrm>
            <a:off x="2929766" y="5517048"/>
            <a:ext cx="4181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tângulo 22"/>
          <p:cNvSpPr/>
          <p:nvPr/>
        </p:nvSpPr>
        <p:spPr bwMode="auto">
          <a:xfrm>
            <a:off x="3347867" y="4832974"/>
            <a:ext cx="5400603" cy="136815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ctr" anchorCtr="0" compatLnSpc="1">
            <a:prstTxWarp prst="textNoShape">
              <a:avLst/>
            </a:prstTxWarp>
          </a:bodyPr>
          <a:lstStyle/>
          <a:p>
            <a:pPr marL="285730" indent="-285730">
              <a:buFont typeface="Wingdings" pitchFamily="2" charset="2"/>
              <a:buChar char="ü"/>
            </a:pPr>
            <a:r>
              <a:rPr lang="pt-BR" sz="1401" b="0" dirty="0"/>
              <a:t>Recursos tem origem em:</a:t>
            </a:r>
          </a:p>
          <a:p>
            <a:pPr marL="742896" lvl="1" indent="-285730">
              <a:buFont typeface="Wingdings" pitchFamily="2" charset="2"/>
              <a:buChar char="ü"/>
            </a:pPr>
            <a:r>
              <a:rPr lang="pt-BR" sz="1401" b="0" dirty="0"/>
              <a:t>de agentes dispostos a participarem no investimento ou</a:t>
            </a:r>
          </a:p>
          <a:p>
            <a:pPr marL="742896" lvl="1" indent="-285730">
              <a:buFont typeface="Wingdings" pitchFamily="2" charset="2"/>
              <a:buChar char="ü"/>
            </a:pPr>
            <a:r>
              <a:rPr lang="pt-BR" sz="1401" b="0" dirty="0"/>
              <a:t>de agentes  dispostos apenas no financiamento</a:t>
            </a:r>
            <a:endParaRPr lang="pt-BR" sz="1600" b="0" dirty="0"/>
          </a:p>
          <a:p>
            <a:pPr marL="284378" lvl="1" indent="-285730">
              <a:buFont typeface="Wingdings" pitchFamily="2" charset="2"/>
              <a:buChar char="ü"/>
            </a:pPr>
            <a:r>
              <a:rPr lang="pt-BR" sz="1600" b="0" dirty="0"/>
              <a:t>O primeiro admite o risco do negócio;</a:t>
            </a:r>
          </a:p>
          <a:p>
            <a:pPr marL="284378" lvl="1" indent="-285730">
              <a:buFont typeface="Wingdings" pitchFamily="2" charset="2"/>
              <a:buChar char="ü"/>
            </a:pPr>
            <a:r>
              <a:rPr lang="pt-BR" sz="1600" b="0" dirty="0"/>
              <a:t>O segundo se abrigará em garantias; </a:t>
            </a:r>
          </a:p>
          <a:p>
            <a:pPr marL="742896" lvl="1" indent="-285730">
              <a:buFont typeface="Wingdings" pitchFamily="2" charset="2"/>
              <a:buChar char="ü"/>
            </a:pPr>
            <a:endParaRPr lang="pt-BR" sz="1401" b="0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467545" y="126034"/>
            <a:ext cx="8568951" cy="792091"/>
          </a:xfrm>
        </p:spPr>
        <p:txBody>
          <a:bodyPr anchor="ctr"/>
          <a:lstStyle/>
          <a:p>
            <a:pPr>
              <a:buNone/>
            </a:pPr>
            <a:r>
              <a:rPr lang="pt-BR" b="1" i="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Funções Financeiras</a:t>
            </a:r>
          </a:p>
        </p:txBody>
      </p:sp>
    </p:spTree>
    <p:extLst>
      <p:ext uri="{BB962C8B-B14F-4D97-AF65-F5344CB8AC3E}">
        <p14:creationId xmlns:p14="http://schemas.microsoft.com/office/powerpoint/2010/main" val="84768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1" grpId="0" animBg="1"/>
      <p:bldP spid="2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400022" lvl="1" indent="0" algn="ctr">
              <a:buNone/>
            </a:pPr>
            <a:r>
              <a:rPr lang="pt-BR" sz="3600" b="1" dirty="0">
                <a:latin typeface="Arial" panose="020B0604020202020204" pitchFamily="34" charset="0"/>
                <a:cs typeface="Times New Roman" pitchFamily="18" charset="0"/>
              </a:rPr>
              <a:t>FLUXOS DE CAIXA</a:t>
            </a:r>
            <a:endParaRPr lang="pt-BR" sz="4400" b="1" dirty="0"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00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ChangeArrowheads="1"/>
          </p:cNvSpPr>
          <p:nvPr/>
        </p:nvSpPr>
        <p:spPr bwMode="auto">
          <a:xfrm>
            <a:off x="478356" y="289469"/>
            <a:ext cx="7766052" cy="40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9" rIns="92075" bIns="46039" anchor="ctr"/>
          <a:lstStyle/>
          <a:p>
            <a:pPr>
              <a:lnSpc>
                <a:spcPct val="84000"/>
              </a:lnSpc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en-US" sz="2401" dirty="0" err="1">
                <a:solidFill>
                  <a:srgbClr val="000000"/>
                </a:solidFill>
              </a:rPr>
              <a:t>Elaboração</a:t>
            </a:r>
            <a:r>
              <a:rPr lang="en-US" altLang="en-US" sz="2401" dirty="0">
                <a:solidFill>
                  <a:srgbClr val="000000"/>
                </a:solidFill>
              </a:rPr>
              <a:t> da </a:t>
            </a:r>
            <a:r>
              <a:rPr lang="en-US" altLang="en-US" sz="2401" dirty="0" err="1">
                <a:solidFill>
                  <a:srgbClr val="000000"/>
                </a:solidFill>
              </a:rPr>
              <a:t>demonstração</a:t>
            </a:r>
            <a:r>
              <a:rPr lang="en-US" altLang="en-US" sz="2401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84000"/>
              </a:lnSpc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en-US" sz="2401" dirty="0">
                <a:solidFill>
                  <a:srgbClr val="000000"/>
                </a:solidFill>
              </a:rPr>
              <a:t>de </a:t>
            </a:r>
            <a:r>
              <a:rPr lang="en-US" altLang="en-US" sz="2401" dirty="0" err="1">
                <a:solidFill>
                  <a:srgbClr val="000000"/>
                </a:solidFill>
              </a:rPr>
              <a:t>fluxos</a:t>
            </a:r>
            <a:r>
              <a:rPr lang="en-US" altLang="en-US" sz="2401" dirty="0">
                <a:solidFill>
                  <a:srgbClr val="000000"/>
                </a:solidFill>
              </a:rPr>
              <a:t> de </a:t>
            </a:r>
            <a:r>
              <a:rPr lang="en-US" altLang="en-US" sz="2401" dirty="0" err="1">
                <a:solidFill>
                  <a:srgbClr val="000000"/>
                </a:solidFill>
              </a:rPr>
              <a:t>caixa</a:t>
            </a:r>
            <a:endParaRPr lang="en-US" altLang="en-US" sz="240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95971" name="Rectangle 3"/>
          <p:cNvSpPr>
            <a:spLocks noChangeArrowheads="1"/>
          </p:cNvSpPr>
          <p:nvPr/>
        </p:nvSpPr>
        <p:spPr bwMode="auto">
          <a:xfrm>
            <a:off x="450854" y="1046173"/>
            <a:ext cx="8447493" cy="473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9" rIns="92075" bIns="46039"/>
          <a:lstStyle/>
          <a:p>
            <a:pPr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SzPct val="75000"/>
            </a:pPr>
            <a:r>
              <a:rPr lang="en-US" altLang="en-US" sz="2000" b="0" dirty="0">
                <a:solidFill>
                  <a:srgbClr val="000000"/>
                </a:solidFill>
              </a:rPr>
              <a:t>A </a:t>
            </a:r>
            <a:r>
              <a:rPr lang="en-US" altLang="en-US" sz="2000" b="0" i="1" dirty="0" err="1">
                <a:solidFill>
                  <a:srgbClr val="FF0000"/>
                </a:solidFill>
              </a:rPr>
              <a:t>demonstração</a:t>
            </a:r>
            <a:r>
              <a:rPr lang="en-US" altLang="en-US" sz="2000" b="0" i="1" dirty="0">
                <a:solidFill>
                  <a:srgbClr val="FF0000"/>
                </a:solidFill>
              </a:rPr>
              <a:t> de </a:t>
            </a:r>
            <a:r>
              <a:rPr lang="en-US" altLang="en-US" sz="2000" b="0" i="1" dirty="0" err="1">
                <a:solidFill>
                  <a:srgbClr val="FF0000"/>
                </a:solidFill>
              </a:rPr>
              <a:t>fluxos</a:t>
            </a:r>
            <a:r>
              <a:rPr lang="en-US" altLang="en-US" sz="2000" b="0" i="1" dirty="0">
                <a:solidFill>
                  <a:srgbClr val="FF0000"/>
                </a:solidFill>
              </a:rPr>
              <a:t> de </a:t>
            </a:r>
            <a:r>
              <a:rPr lang="en-US" altLang="en-US" sz="2000" b="0" i="1" dirty="0" err="1">
                <a:solidFill>
                  <a:srgbClr val="FF0000"/>
                </a:solidFill>
              </a:rPr>
              <a:t>caixa</a:t>
            </a:r>
            <a:r>
              <a:rPr lang="en-US" altLang="en-US" sz="2000" b="0" dirty="0">
                <a:solidFill>
                  <a:srgbClr val="FF0000"/>
                </a:solidFill>
              </a:rPr>
              <a:t> </a:t>
            </a:r>
            <a:r>
              <a:rPr lang="en-US" altLang="en-US" sz="2000" b="0" dirty="0">
                <a:solidFill>
                  <a:srgbClr val="000000"/>
                </a:solidFill>
              </a:rPr>
              <a:t>resume o </a:t>
            </a:r>
            <a:r>
              <a:rPr lang="en-US" altLang="en-US" sz="2000" b="0" dirty="0" err="1">
                <a:solidFill>
                  <a:srgbClr val="000000"/>
                </a:solidFill>
              </a:rPr>
              <a:t>fluxo</a:t>
            </a:r>
            <a:r>
              <a:rPr lang="en-US" altLang="en-US" sz="2000" b="0" dirty="0">
                <a:solidFill>
                  <a:srgbClr val="000000"/>
                </a:solidFill>
              </a:rPr>
              <a:t> de </a:t>
            </a:r>
            <a:r>
              <a:rPr lang="en-US" altLang="en-US" sz="2000" b="0" dirty="0" err="1">
                <a:solidFill>
                  <a:srgbClr val="000000"/>
                </a:solidFill>
              </a:rPr>
              <a:t>caixa</a:t>
            </a:r>
            <a:r>
              <a:rPr lang="en-US" altLang="en-US" sz="2000" b="0" dirty="0">
                <a:solidFill>
                  <a:srgbClr val="000000"/>
                </a:solidFill>
              </a:rPr>
              <a:t> da </a:t>
            </a:r>
            <a:r>
              <a:rPr lang="en-US" altLang="en-US" sz="2000" b="0" dirty="0" err="1">
                <a:solidFill>
                  <a:srgbClr val="000000"/>
                </a:solidFill>
              </a:rPr>
              <a:t>empresa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em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certo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período</a:t>
            </a:r>
            <a:r>
              <a:rPr lang="en-US" altLang="en-US" sz="2000" b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SzPct val="75000"/>
            </a:pPr>
            <a:r>
              <a:rPr lang="en-US" altLang="en-US" sz="2000" b="0" dirty="0" err="1">
                <a:solidFill>
                  <a:srgbClr val="000000"/>
                </a:solidFill>
              </a:rPr>
              <a:t>Essa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demonstração</a:t>
            </a:r>
            <a:r>
              <a:rPr lang="en-US" altLang="en-US" sz="2000" b="0" dirty="0">
                <a:solidFill>
                  <a:srgbClr val="000000"/>
                </a:solidFill>
              </a:rPr>
              <a:t> é </a:t>
            </a:r>
            <a:r>
              <a:rPr lang="en-US" altLang="en-US" sz="2000" b="0" dirty="0" err="1">
                <a:solidFill>
                  <a:srgbClr val="000000"/>
                </a:solidFill>
              </a:rPr>
              <a:t>dividida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em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três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partes</a:t>
            </a:r>
            <a:r>
              <a:rPr lang="en-US" altLang="en-US" sz="2000" b="0" dirty="0">
                <a:solidFill>
                  <a:srgbClr val="000000"/>
                </a:solidFill>
              </a:rPr>
              <a:t>:</a:t>
            </a:r>
          </a:p>
          <a:p>
            <a:pPr marL="742896" lvl="1" indent="-285730"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b="0" dirty="0" err="1">
                <a:solidFill>
                  <a:srgbClr val="000000"/>
                </a:solidFill>
              </a:rPr>
              <a:t>fluxos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operacionais</a:t>
            </a:r>
            <a:r>
              <a:rPr lang="en-US" altLang="en-US" sz="2000" b="0" dirty="0">
                <a:solidFill>
                  <a:srgbClr val="000000"/>
                </a:solidFill>
              </a:rPr>
              <a:t>;</a:t>
            </a:r>
          </a:p>
          <a:p>
            <a:pPr marL="742896" lvl="1" indent="-285730"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b="0" dirty="0" err="1">
                <a:solidFill>
                  <a:srgbClr val="000000"/>
                </a:solidFill>
              </a:rPr>
              <a:t>fluxos</a:t>
            </a:r>
            <a:r>
              <a:rPr lang="en-US" altLang="en-US" sz="2000" b="0" dirty="0">
                <a:solidFill>
                  <a:srgbClr val="000000"/>
                </a:solidFill>
              </a:rPr>
              <a:t> de </a:t>
            </a:r>
            <a:r>
              <a:rPr lang="en-US" altLang="en-US" sz="2000" b="0" dirty="0" err="1">
                <a:solidFill>
                  <a:srgbClr val="000000"/>
                </a:solidFill>
              </a:rPr>
              <a:t>investimento</a:t>
            </a:r>
            <a:r>
              <a:rPr lang="en-US" altLang="en-US" sz="2000" b="0" dirty="0">
                <a:solidFill>
                  <a:srgbClr val="000000"/>
                </a:solidFill>
              </a:rPr>
              <a:t>;</a:t>
            </a:r>
          </a:p>
          <a:p>
            <a:pPr marL="742896" lvl="1" indent="-285730"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b="0" dirty="0" err="1">
                <a:solidFill>
                  <a:srgbClr val="000000"/>
                </a:solidFill>
              </a:rPr>
              <a:t>fluxos</a:t>
            </a:r>
            <a:r>
              <a:rPr lang="en-US" altLang="en-US" sz="2000" b="0" dirty="0">
                <a:solidFill>
                  <a:srgbClr val="000000"/>
                </a:solidFill>
              </a:rPr>
              <a:t> de </a:t>
            </a:r>
            <a:r>
              <a:rPr lang="en-US" altLang="en-US" sz="2000" b="0" dirty="0" err="1">
                <a:solidFill>
                  <a:srgbClr val="000000"/>
                </a:solidFill>
              </a:rPr>
              <a:t>financiamento</a:t>
            </a:r>
            <a:r>
              <a:rPr lang="en-US" altLang="en-US" sz="2000" b="0" dirty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ts val="3001"/>
              </a:lnSpc>
              <a:spcBef>
                <a:spcPts val="1200"/>
              </a:spcBef>
              <a:spcAft>
                <a:spcPts val="603"/>
              </a:spcAft>
              <a:buClr>
                <a:srgbClr val="000000"/>
              </a:buClr>
              <a:buSzPct val="75000"/>
            </a:pPr>
            <a:r>
              <a:rPr lang="en-US" altLang="en-US" sz="2000" b="0" dirty="0">
                <a:solidFill>
                  <a:srgbClr val="000000"/>
                </a:solidFill>
              </a:rPr>
              <a:t>A </a:t>
            </a:r>
            <a:r>
              <a:rPr lang="en-US" altLang="en-US" sz="2000" b="0" dirty="0" err="1">
                <a:solidFill>
                  <a:srgbClr val="000000"/>
                </a:solidFill>
              </a:rPr>
              <a:t>natureza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desses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fluxos</a:t>
            </a:r>
            <a:r>
              <a:rPr lang="en-US" altLang="en-US" sz="2000" b="0" dirty="0">
                <a:solidFill>
                  <a:srgbClr val="000000"/>
                </a:solidFill>
              </a:rPr>
              <a:t> é </a:t>
            </a:r>
            <a:r>
              <a:rPr lang="en-US" altLang="en-US" sz="2000" b="0" dirty="0" err="1">
                <a:solidFill>
                  <a:srgbClr val="000000"/>
                </a:solidFill>
              </a:rPr>
              <a:t>apresentada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na</a:t>
            </a:r>
            <a:r>
              <a:rPr lang="en-US" altLang="en-US" sz="2000" b="0" dirty="0">
                <a:solidFill>
                  <a:srgbClr val="000000"/>
                </a:solidFill>
              </a:rPr>
              <a:t> </a:t>
            </a:r>
            <a:r>
              <a:rPr lang="en-US" altLang="en-US" sz="2000" b="0" dirty="0" err="1">
                <a:solidFill>
                  <a:srgbClr val="000000"/>
                </a:solidFill>
              </a:rPr>
              <a:t>Figura</a:t>
            </a:r>
            <a:r>
              <a:rPr lang="en-US" altLang="en-US" sz="2000" b="0" dirty="0">
                <a:solidFill>
                  <a:srgbClr val="000000"/>
                </a:solidFill>
              </a:rPr>
              <a:t>  do  </a:t>
            </a:r>
            <a:r>
              <a:rPr lang="en-US" altLang="en-US" sz="2000" b="0" dirty="0" err="1">
                <a:solidFill>
                  <a:srgbClr val="000000"/>
                </a:solidFill>
              </a:rPr>
              <a:t>próximo</a:t>
            </a:r>
            <a:r>
              <a:rPr lang="en-US" altLang="en-US" sz="2000" b="0" dirty="0">
                <a:solidFill>
                  <a:srgbClr val="000000"/>
                </a:solidFill>
              </a:rPr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29521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95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95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95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595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95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95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0" grpId="0" autoUpdateAnimBg="0"/>
      <p:bldP spid="595971" grpId="0" build="p" bldLvl="2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 descr="Git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94" y="890593"/>
            <a:ext cx="8285163" cy="547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6996" name="Rectangle 4"/>
          <p:cNvSpPr>
            <a:spLocks noChangeArrowheads="1"/>
          </p:cNvSpPr>
          <p:nvPr/>
        </p:nvSpPr>
        <p:spPr bwMode="auto">
          <a:xfrm>
            <a:off x="478356" y="260648"/>
            <a:ext cx="7766052" cy="403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9" rIns="92075" bIns="46039" anchor="ctr"/>
          <a:lstStyle/>
          <a:p>
            <a:pPr>
              <a:lnSpc>
                <a:spcPct val="84000"/>
              </a:lnSpc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en-US" sz="2401" dirty="0" err="1">
                <a:solidFill>
                  <a:srgbClr val="000000"/>
                </a:solidFill>
              </a:rPr>
              <a:t>Elaboração</a:t>
            </a:r>
            <a:r>
              <a:rPr lang="en-US" altLang="en-US" sz="2401" dirty="0">
                <a:solidFill>
                  <a:srgbClr val="000000"/>
                </a:solidFill>
              </a:rPr>
              <a:t> Da </a:t>
            </a:r>
            <a:r>
              <a:rPr lang="en-US" altLang="en-US" sz="2401" dirty="0" err="1">
                <a:solidFill>
                  <a:srgbClr val="000000"/>
                </a:solidFill>
              </a:rPr>
              <a:t>Demonstração</a:t>
            </a:r>
            <a:r>
              <a:rPr lang="en-US" altLang="en-US" sz="2401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84000"/>
              </a:lnSpc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en-US" sz="2401" dirty="0">
                <a:solidFill>
                  <a:srgbClr val="000000"/>
                </a:solidFill>
              </a:rPr>
              <a:t>De </a:t>
            </a:r>
            <a:r>
              <a:rPr lang="en-US" altLang="en-US" sz="2401" dirty="0" err="1">
                <a:solidFill>
                  <a:srgbClr val="000000"/>
                </a:solidFill>
              </a:rPr>
              <a:t>Fluxos</a:t>
            </a:r>
            <a:r>
              <a:rPr lang="en-US" altLang="en-US" sz="2401" dirty="0">
                <a:solidFill>
                  <a:srgbClr val="000000"/>
                </a:solidFill>
              </a:rPr>
              <a:t> De </a:t>
            </a:r>
            <a:r>
              <a:rPr lang="en-US" altLang="en-US" sz="2401" dirty="0" err="1">
                <a:solidFill>
                  <a:srgbClr val="000000"/>
                </a:solidFill>
              </a:rPr>
              <a:t>Caixa</a:t>
            </a:r>
            <a:endParaRPr lang="en-US" altLang="en-US" sz="240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0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996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/>
          <p:cNvSpPr txBox="1">
            <a:spLocks/>
          </p:cNvSpPr>
          <p:nvPr/>
        </p:nvSpPr>
        <p:spPr bwMode="auto">
          <a:xfrm>
            <a:off x="395543" y="1844829"/>
            <a:ext cx="8424937" cy="472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3" rIns="91440" bIns="4572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pt-BR" sz="1801" b="0" dirty="0">
                <a:solidFill>
                  <a:schemeClr val="bg2"/>
                </a:solidFill>
                <a:latin typeface="Arial" panose="020B0604020202020204" pitchFamily="34" charset="0"/>
              </a:rPr>
              <a:t>Linha de tempo representando os fluxos de entradas e saída de caixa de um investimento qualquer:</a:t>
            </a:r>
          </a:p>
          <a:p>
            <a:pPr algn="just" eaLnBrk="1" hangingPunct="1"/>
            <a:endParaRPr lang="pt-BR" sz="1801" b="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algn="just" eaLnBrk="1" hangingPunct="1"/>
            <a:endParaRPr lang="pt-BR" sz="1801" b="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5" y="3212984"/>
            <a:ext cx="8208912" cy="237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7040D05-BEA8-49D7-8270-793EC003B0F9}"/>
              </a:ext>
            </a:extLst>
          </p:cNvPr>
          <p:cNvCxnSpPr>
            <a:cxnSpLocks/>
          </p:cNvCxnSpPr>
          <p:nvPr/>
        </p:nvCxnSpPr>
        <p:spPr bwMode="auto">
          <a:xfrm flipH="1">
            <a:off x="971600" y="1412776"/>
            <a:ext cx="1224136" cy="3006458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131AFC-FB16-463C-A1D3-201B77ADC766}"/>
              </a:ext>
            </a:extLst>
          </p:cNvPr>
          <p:cNvSpPr/>
          <p:nvPr/>
        </p:nvSpPr>
        <p:spPr bwMode="auto">
          <a:xfrm>
            <a:off x="1259632" y="476672"/>
            <a:ext cx="2592288" cy="1004530"/>
          </a:xfrm>
          <a:prstGeom prst="round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</a:rPr>
              <a:t>Seta para baixo, significa investimento, isto é, dinheiro que sairá do seu “bolso”.</a:t>
            </a: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3EFBD5E9-ED2A-4A9F-B803-3A9F8DF580BB}"/>
              </a:ext>
            </a:extLst>
          </p:cNvPr>
          <p:cNvSpPr/>
          <p:nvPr/>
        </p:nvSpPr>
        <p:spPr bwMode="auto">
          <a:xfrm rot="5400000">
            <a:off x="4968040" y="-679031"/>
            <a:ext cx="504058" cy="7056777"/>
          </a:xfrm>
          <a:prstGeom prst="leftBrac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400" b="1" i="0" u="none" strike="noStrike" cap="none" normalizeH="0" baseline="0">
              <a:ln>
                <a:noFill/>
              </a:ln>
              <a:solidFill>
                <a:schemeClr val="bg2"/>
              </a:solidFill>
              <a:effectLst/>
              <a:latin typeface="Arial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ACFF4CC-6950-4BB7-AF54-20D009E4DBA7}"/>
              </a:ext>
            </a:extLst>
          </p:cNvPr>
          <p:cNvSpPr/>
          <p:nvPr/>
        </p:nvSpPr>
        <p:spPr bwMode="auto">
          <a:xfrm>
            <a:off x="4355976" y="488178"/>
            <a:ext cx="3168352" cy="1004530"/>
          </a:xfrm>
          <a:prstGeom prst="round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4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</a:rPr>
              <a:t>Seta para cima, significa o retorno do dinheiro investido, isto é, quando o dinheiro volta para o seu “bolso”.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62B40D8-F13A-4651-AA47-66DD2B8A5013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5292080" y="1492708"/>
            <a:ext cx="648072" cy="1104620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395536" y="188640"/>
            <a:ext cx="8229600" cy="71941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2400" b="1" dirty="0">
                <a:latin typeface="Arial" panose="020B0604020202020204" pitchFamily="34" charset="0"/>
                <a:cs typeface="Times New Roman" pitchFamily="18" charset="0"/>
              </a:rPr>
              <a:t>Agenda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99699" y="964803"/>
            <a:ext cx="8352928" cy="5893197"/>
          </a:xfrm>
        </p:spPr>
        <p:txBody>
          <a:bodyPr>
            <a:normAutofit/>
          </a:bodyPr>
          <a:lstStyle/>
          <a:p>
            <a:pPr>
              <a:lnSpc>
                <a:spcPts val="3800"/>
              </a:lnSpc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Terceira Aula</a:t>
            </a:r>
          </a:p>
          <a:p>
            <a:pPr lvl="1"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Fluxo de Caixa, conceitos de estrutura de capital, risco e retorno.</a:t>
            </a:r>
          </a:p>
          <a:p>
            <a:pPr lvl="1"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cs typeface="Times New Roman" pitchFamily="18" charset="0"/>
              </a:rPr>
              <a:t>Capex</a:t>
            </a: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 ou </a:t>
            </a:r>
            <a:r>
              <a:rPr lang="pt-BR" sz="2000" dirty="0" err="1">
                <a:latin typeface="Arial" panose="020B0604020202020204" pitchFamily="34" charset="0"/>
                <a:cs typeface="Times New Roman" pitchFamily="18" charset="0"/>
              </a:rPr>
              <a:t>Opex</a:t>
            </a: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, algumas variáveis para decidir </a:t>
            </a:r>
          </a:p>
          <a:p>
            <a:pPr lvl="1"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 Exercício em sala.</a:t>
            </a:r>
          </a:p>
          <a:p>
            <a:pPr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Quarta Aula</a:t>
            </a:r>
          </a:p>
          <a:p>
            <a:pPr lvl="1">
              <a:lnSpc>
                <a:spcPts val="3800"/>
              </a:lnSpc>
              <a:buFont typeface="Arial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Conceitos de matemática financeira: juros simples e compostos. O Valor do dinheiro no tempo: VP, VPL, </a:t>
            </a:r>
            <a:r>
              <a:rPr lang="pt-BR" sz="2000" dirty="0" err="1">
                <a:latin typeface="Arial" panose="020B0604020202020204" pitchFamily="34" charset="0"/>
                <a:cs typeface="Times New Roman" pitchFamily="18" charset="0"/>
              </a:rPr>
              <a:t>Pay</a:t>
            </a:r>
            <a:r>
              <a:rPr lang="pt-BR" sz="2000" dirty="0">
                <a:latin typeface="Arial" panose="020B0604020202020204" pitchFamily="34" charset="0"/>
                <a:cs typeface="Times New Roman" pitchFamily="18" charset="0"/>
              </a:rPr>
              <a:t> Back, ROI e TIR. Exercícios em sala. </a:t>
            </a: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4C5F76A0-F4D9-4499-B320-6CF27FD4E40D}"/>
              </a:ext>
            </a:extLst>
          </p:cNvPr>
          <p:cNvSpPr txBox="1">
            <a:spLocks/>
          </p:cNvSpPr>
          <p:nvPr/>
        </p:nvSpPr>
        <p:spPr>
          <a:xfrm>
            <a:off x="662880" y="188640"/>
            <a:ext cx="8229600" cy="71941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2pPr>
            <a:lvl3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3pPr>
            <a:lvl4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4pPr>
            <a:lvl5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5pPr>
            <a:lvl6pPr marL="457165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6pPr>
            <a:lvl7pPr marL="914333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7pPr>
            <a:lvl8pPr marL="1371498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8pPr>
            <a:lvl9pPr marL="1828662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i="1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Times New Roman" pitchFamily="18" charset="0"/>
              </a:rPr>
              <a:t>Agenda</a:t>
            </a:r>
            <a:endParaRPr kumimoji="0" lang="pt-BR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3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395296" y="1165231"/>
            <a:ext cx="8229601" cy="4760916"/>
          </a:xfrm>
        </p:spPr>
        <p:txBody>
          <a:bodyPr/>
          <a:lstStyle/>
          <a:p>
            <a:pPr marL="0" indent="0" algn="just">
              <a:lnSpc>
                <a:spcPts val="2880"/>
              </a:lnSpc>
              <a:spcBef>
                <a:spcPts val="603"/>
              </a:spcBef>
              <a:buNone/>
            </a:pPr>
            <a:r>
              <a:rPr lang="pt-BR" sz="2203" dirty="0">
                <a:latin typeface="Arial" panose="020B0604020202020204" pitchFamily="34" charset="0"/>
              </a:rPr>
              <a:t>A </a:t>
            </a:r>
            <a:r>
              <a:rPr lang="pt-BR" sz="2203" dirty="0">
                <a:solidFill>
                  <a:srgbClr val="FF0000"/>
                </a:solidFill>
                <a:latin typeface="Arial" panose="020B0604020202020204" pitchFamily="34" charset="0"/>
              </a:rPr>
              <a:t>Contabilidade</a:t>
            </a:r>
            <a:r>
              <a:rPr lang="pt-BR" sz="2203" dirty="0">
                <a:latin typeface="Arial" panose="020B0604020202020204" pitchFamily="34" charset="0"/>
              </a:rPr>
              <a:t> adota o </a:t>
            </a:r>
            <a:r>
              <a:rPr lang="pt-BR" sz="2203" dirty="0">
                <a:solidFill>
                  <a:srgbClr val="FF0000"/>
                </a:solidFill>
                <a:latin typeface="Arial" panose="020B0604020202020204" pitchFamily="34" charset="0"/>
              </a:rPr>
              <a:t>regime de competência </a:t>
            </a:r>
            <a:r>
              <a:rPr lang="pt-BR" sz="2203" dirty="0">
                <a:latin typeface="Arial" panose="020B0604020202020204" pitchFamily="34" charset="0"/>
              </a:rPr>
              <a:t>para apurar o resultado econômico e medir a rentabilidade das transações. </a:t>
            </a:r>
          </a:p>
          <a:p>
            <a:pPr lvl="1" algn="just">
              <a:lnSpc>
                <a:spcPts val="2880"/>
              </a:lnSpc>
              <a:spcBef>
                <a:spcPts val="603"/>
              </a:spcBef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</a:rPr>
              <a:t>Esse regime reconhece as receitas no momento das vendas e despesas no momento em que ocorrem. É igual ao ciclo econômico.</a:t>
            </a:r>
          </a:p>
          <a:p>
            <a:pPr marL="609554" indent="-609554" algn="just">
              <a:lnSpc>
                <a:spcPts val="2880"/>
              </a:lnSpc>
              <a:spcBef>
                <a:spcPts val="603"/>
              </a:spcBef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pPr marL="0" indent="0" algn="just">
              <a:lnSpc>
                <a:spcPts val="2880"/>
              </a:lnSpc>
              <a:spcBef>
                <a:spcPts val="603"/>
              </a:spcBef>
              <a:buNone/>
            </a:pPr>
            <a:r>
              <a:rPr lang="pt-BR" sz="2203" dirty="0">
                <a:latin typeface="Arial" panose="020B0604020202020204" pitchFamily="34" charset="0"/>
              </a:rPr>
              <a:t>A </a:t>
            </a:r>
            <a:r>
              <a:rPr lang="pt-BR" sz="2203" dirty="0">
                <a:solidFill>
                  <a:srgbClr val="FF0000"/>
                </a:solidFill>
                <a:latin typeface="Arial" panose="020B0604020202020204" pitchFamily="34" charset="0"/>
              </a:rPr>
              <a:t>Administração Financeira</a:t>
            </a:r>
            <a:r>
              <a:rPr lang="pt-BR" sz="2203" dirty="0">
                <a:latin typeface="Arial" panose="020B0604020202020204" pitchFamily="34" charset="0"/>
              </a:rPr>
              <a:t> adota o </a:t>
            </a:r>
            <a:r>
              <a:rPr lang="pt-BR" sz="2203" dirty="0">
                <a:solidFill>
                  <a:srgbClr val="FF0000"/>
                </a:solidFill>
                <a:latin typeface="Arial" panose="020B0604020202020204" pitchFamily="34" charset="0"/>
              </a:rPr>
              <a:t>regime de caixa </a:t>
            </a:r>
            <a:r>
              <a:rPr lang="pt-BR" sz="2203" dirty="0">
                <a:latin typeface="Arial" panose="020B0604020202020204" pitchFamily="34" charset="0"/>
              </a:rPr>
              <a:t>para planejar e controlar as necessidades e sobras de caixa e apurar o resultado financeiro</a:t>
            </a:r>
            <a:r>
              <a:rPr lang="pt-BR" b="0" i="0" dirty="0">
                <a:latin typeface="Arial" panose="020B0604020202020204" pitchFamily="34" charset="0"/>
              </a:rPr>
              <a:t>. </a:t>
            </a:r>
          </a:p>
          <a:p>
            <a:pPr lvl="1" algn="just">
              <a:lnSpc>
                <a:spcPts val="2880"/>
              </a:lnSpc>
              <a:spcBef>
                <a:spcPts val="603"/>
              </a:spcBef>
              <a:buFont typeface="Wingdings" panose="05000000000000000000" pitchFamily="2" charset="2"/>
              <a:buChar char="§"/>
            </a:pPr>
            <a:r>
              <a:rPr lang="pt-BR" sz="2000" dirty="0">
                <a:latin typeface="Arial" panose="020B0604020202020204" pitchFamily="34" charset="0"/>
              </a:rPr>
              <a:t>No regime de caixa, as receitas são reconhecidas no momento em que são recebidas e as despesas, no momento em que são pagas.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67544" y="116632"/>
            <a:ext cx="8568953" cy="648073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/>
            </a:scene3d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pt-BR" sz="24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Regime De Competência  </a:t>
            </a:r>
            <a:r>
              <a:rPr lang="pt-BR" sz="2400" i="1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Versus 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pt-BR" sz="24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Regime De Caixa</a:t>
            </a:r>
            <a:endParaRPr lang="pt-BR" sz="2400" i="1" dirty="0">
              <a:solidFill>
                <a:schemeClr val="bg2"/>
              </a:solidFill>
              <a:latin typeface="Arial" panose="020B0604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3775" name="Group 47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88299635"/>
              </p:ext>
            </p:extLst>
          </p:nvPr>
        </p:nvGraphicFramePr>
        <p:xfrm>
          <a:off x="391979" y="1029958"/>
          <a:ext cx="8284477" cy="5423378"/>
        </p:xfrm>
        <a:graphic>
          <a:graphicData uri="http://schemas.openxmlformats.org/drawingml/2006/table">
            <a:tbl>
              <a:tblPr/>
              <a:tblGrid>
                <a:gridCol w="138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18875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pt-B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Gothic" pitchFamily="49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Tipo de conta</a:t>
                      </a:r>
                    </a:p>
                  </a:txBody>
                  <a:tcPr marT="45723" marB="45723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Regime de competência</a:t>
                      </a:r>
                    </a:p>
                  </a:txBody>
                  <a:tcPr marT="45723" marB="4572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Regime de Caixa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92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Dezembro</a:t>
                      </a:r>
                    </a:p>
                  </a:txBody>
                  <a:tcPr marT="45723" marB="4572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Dezembro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Janeiro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Fevereiro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Março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7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Receitas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40.000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6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Despesas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28.000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9.000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9.000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-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31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Lucro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12.000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-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pt-B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Gothic" pitchFamily="49" charset="-128"/>
                        </a:rPr>
                        <a:t>10.000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9551" y="116632"/>
            <a:ext cx="8568953" cy="648073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soft" dir="t"/>
            </a:scene3d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pt-BR" sz="24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Regime De Competência  Versus </a:t>
            </a:r>
          </a:p>
          <a:p>
            <a:pPr algn="l" fontAlgn="auto">
              <a:spcAft>
                <a:spcPts val="0"/>
              </a:spcAft>
              <a:defRPr/>
            </a:pPr>
            <a:r>
              <a:rPr lang="pt-BR" sz="2400" dirty="0">
                <a:solidFill>
                  <a:schemeClr val="bg2"/>
                </a:solidFill>
                <a:latin typeface="Arial" panose="020B0604020202020204" pitchFamily="34" charset="0"/>
                <a:cs typeface="Times New Roman" pitchFamily="18" charset="0"/>
              </a:rPr>
              <a:t>Regime De Caixa</a:t>
            </a:r>
          </a:p>
        </p:txBody>
      </p:sp>
    </p:spTree>
    <p:extLst>
      <p:ext uri="{BB962C8B-B14F-4D97-AF65-F5344CB8AC3E}">
        <p14:creationId xmlns:p14="http://schemas.microsoft.com/office/powerpoint/2010/main" val="10316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628805"/>
            <a:ext cx="8640960" cy="476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algn="ctr">
              <a:buNone/>
            </a:pPr>
            <a:r>
              <a:rPr lang="pt-BR" sz="3600" dirty="0">
                <a:latin typeface="Arial" panose="020B0604020202020204" pitchFamily="34" charset="0"/>
                <a:cs typeface="Times New Roman" panose="02020603050405020304" pitchFamily="18" charset="0"/>
              </a:rPr>
              <a:t>Aplicando o conhecimento.....</a:t>
            </a:r>
          </a:p>
        </p:txBody>
      </p:sp>
      <p:sp>
        <p:nvSpPr>
          <p:cNvPr id="2" name="Retângulo 1">
            <a:hlinkClick r:id="rId2" action="ppaction://hlinkfile"/>
          </p:cNvPr>
          <p:cNvSpPr/>
          <p:nvPr/>
        </p:nvSpPr>
        <p:spPr bwMode="auto">
          <a:xfrm>
            <a:off x="1979712" y="3861048"/>
            <a:ext cx="4824539" cy="457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3" rIns="91440" bIns="45723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sz="1801" dirty="0">
                <a:solidFill>
                  <a:schemeClr val="tx1"/>
                </a:solidFill>
              </a:rPr>
              <a:t>Exercício – Elaboração de um fluxo de caixa</a:t>
            </a:r>
          </a:p>
        </p:txBody>
      </p:sp>
    </p:spTree>
    <p:extLst>
      <p:ext uri="{BB962C8B-B14F-4D97-AF65-F5344CB8AC3E}">
        <p14:creationId xmlns:p14="http://schemas.microsoft.com/office/powerpoint/2010/main" val="2608940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3501008"/>
            <a:ext cx="9144000" cy="792733"/>
          </a:xfrm>
        </p:spPr>
        <p:txBody>
          <a:bodyPr/>
          <a:lstStyle/>
          <a:p>
            <a:pPr algn="ctr">
              <a:buNone/>
            </a:pPr>
            <a:r>
              <a:rPr lang="pt-BR" i="0" dirty="0">
                <a:latin typeface="Arial" panose="020B0604020202020204" pitchFamily="34" charset="0"/>
                <a:cs typeface="Times New Roman" pitchFamily="18" charset="0"/>
              </a:rPr>
              <a:t>CONCEITOS DE ESTRUTURA DE CAPITAL</a:t>
            </a:r>
          </a:p>
          <a:p>
            <a:pPr algn="ctr">
              <a:buNone/>
            </a:pPr>
            <a:endParaRPr lang="pt-BR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58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51525" y="1412780"/>
            <a:ext cx="8568953" cy="485313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É a composição, segundo a origem dos fundos de curto e longo prazo que irão financiar as decisões de investimentos em ativos.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80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Os fundos podem ser 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pt-BR" sz="1801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capital próprio 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ou </a:t>
            </a:r>
            <a:r>
              <a:rPr lang="pt-BR" sz="1801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pt-BR" sz="1801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capital de terceiros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801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A estrutura de capital é uma combinação entre os capitas que financiam as empresas e tem por objetivo a geração de valor.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1801" dirty="0"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7545" y="260645"/>
            <a:ext cx="8568951" cy="79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Estrutura De Capital</a:t>
            </a:r>
          </a:p>
          <a:p>
            <a:pPr>
              <a:buFont typeface="Wingdings" panose="05000000000000000000" pitchFamily="2" charset="2"/>
              <a:buNone/>
            </a:pPr>
            <a:endParaRPr lang="pt-BR" sz="44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8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auto">
          <a:xfrm>
            <a:off x="2222416" y="1055296"/>
            <a:ext cx="4176713" cy="790576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pt-BR" sz="1600" dirty="0"/>
              <a:t>Tipos de capital que financiam o patrimônio no processo de geração de valor</a:t>
            </a:r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323852" y="2332461"/>
            <a:ext cx="3671888" cy="792164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pt-BR" sz="1600" dirty="0"/>
              <a:t>CAPITAL DE TERCEIROS</a:t>
            </a: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4572004" y="2339166"/>
            <a:ext cx="3960816" cy="792164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r>
              <a:rPr lang="pt-BR" sz="1600" dirty="0"/>
              <a:t>CAPITAL PRÓPRIO</a:t>
            </a:r>
          </a:p>
        </p:txBody>
      </p:sp>
      <p:cxnSp>
        <p:nvCxnSpPr>
          <p:cNvPr id="6" name="Conector de seta reta 5"/>
          <p:cNvCxnSpPr>
            <a:cxnSpLocks noChangeShapeType="1"/>
            <a:stCxn id="2" idx="2"/>
            <a:endCxn id="4" idx="0"/>
          </p:cNvCxnSpPr>
          <p:nvPr/>
        </p:nvCxnSpPr>
        <p:spPr bwMode="auto">
          <a:xfrm flipH="1">
            <a:off x="2159802" y="1845869"/>
            <a:ext cx="2150971" cy="48659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cxnSpLocks noChangeShapeType="1"/>
            <a:stCxn id="2" idx="2"/>
            <a:endCxn id="8" idx="0"/>
          </p:cNvCxnSpPr>
          <p:nvPr/>
        </p:nvCxnSpPr>
        <p:spPr bwMode="auto">
          <a:xfrm>
            <a:off x="4310771" y="1845873"/>
            <a:ext cx="2241643" cy="49329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 bwMode="auto">
          <a:xfrm>
            <a:off x="4569064" y="4245458"/>
            <a:ext cx="4154091" cy="1728788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285730" indent="-285730">
              <a:buFontTx/>
              <a:buChar char="-"/>
              <a:defRPr/>
            </a:pPr>
            <a:r>
              <a:rPr lang="pt-BR" sz="1600" dirty="0"/>
              <a:t>Prazo indefinido</a:t>
            </a:r>
          </a:p>
          <a:p>
            <a:pPr marL="285730" indent="-285730">
              <a:buFontTx/>
              <a:buChar char="-"/>
              <a:defRPr/>
            </a:pPr>
            <a:r>
              <a:rPr lang="pt-BR" sz="1600" dirty="0"/>
              <a:t>Subordinação de lucros e ativos ao capital de terceiros</a:t>
            </a:r>
          </a:p>
          <a:p>
            <a:pPr>
              <a:defRPr/>
            </a:pPr>
            <a:r>
              <a:rPr lang="pt-BR" sz="1600" dirty="0"/>
              <a:t>- Direito à tomada de decisões inerentes ao negócio</a:t>
            </a:r>
          </a:p>
          <a:p>
            <a:pPr>
              <a:defRPr/>
            </a:pPr>
            <a:r>
              <a:rPr lang="pt-BR" sz="1600" dirty="0"/>
              <a:t>- Direitos e obrigações  sobre os resultados</a:t>
            </a:r>
          </a:p>
        </p:txBody>
      </p: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23852" y="4315642"/>
            <a:ext cx="3671888" cy="172878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285730" indent="-285730">
              <a:buFontTx/>
              <a:buChar char="-"/>
            </a:pPr>
            <a:r>
              <a:rPr lang="pt-BR" sz="1600" dirty="0"/>
              <a:t>Prazo declarado e definido</a:t>
            </a:r>
          </a:p>
          <a:p>
            <a:pPr marL="285730" indent="-285730">
              <a:buFontTx/>
              <a:buChar char="-"/>
            </a:pPr>
            <a:r>
              <a:rPr lang="pt-BR" sz="1600" dirty="0"/>
              <a:t>Direito prioritário sobre lucros e ativos</a:t>
            </a:r>
          </a:p>
          <a:p>
            <a:pPr marL="285730" indent="-285730">
              <a:buFontTx/>
              <a:buChar char="-"/>
            </a:pPr>
            <a:r>
              <a:rPr lang="pt-BR" sz="1600" dirty="0"/>
              <a:t>Não tem direito a tomada de decisões inerentes ao negócio</a:t>
            </a:r>
          </a:p>
        </p:txBody>
      </p:sp>
      <p:sp>
        <p:nvSpPr>
          <p:cNvPr id="19" name="Retângulo 18"/>
          <p:cNvSpPr/>
          <p:nvPr/>
        </p:nvSpPr>
        <p:spPr bwMode="auto">
          <a:xfrm>
            <a:off x="2154363" y="3705813"/>
            <a:ext cx="4176713" cy="50482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600" dirty="0"/>
              <a:t>CARACTERÍSTICAS</a:t>
            </a:r>
          </a:p>
        </p:txBody>
      </p:sp>
      <p:cxnSp>
        <p:nvCxnSpPr>
          <p:cNvPr id="27" name="Conector angulado 26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6210801" y="3472945"/>
            <a:ext cx="1079303" cy="396081"/>
          </a:xfrm>
          <a:prstGeom prst="bentConnector3">
            <a:avLst>
              <a:gd name="adj1" fmla="val 50000"/>
            </a:avLst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cxnSpLocks noChangeShapeType="1"/>
          </p:cNvCxnSpPr>
          <p:nvPr/>
        </p:nvCxnSpPr>
        <p:spPr bwMode="auto">
          <a:xfrm rot="16200000" flipH="1">
            <a:off x="1123978" y="3508163"/>
            <a:ext cx="1079301" cy="395291"/>
          </a:xfrm>
          <a:prstGeom prst="bentConnector3">
            <a:avLst>
              <a:gd name="adj1" fmla="val 50000"/>
            </a:avLst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13" grpId="0" animBg="1"/>
      <p:bldP spid="14" grpId="0" animBg="1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auto">
          <a:xfrm>
            <a:off x="2268541" y="1412783"/>
            <a:ext cx="4319588" cy="574676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b="0" dirty="0"/>
              <a:t>Estrutura de capitais reflete em:</a:t>
            </a:r>
          </a:p>
        </p:txBody>
      </p:sp>
      <p:sp>
        <p:nvSpPr>
          <p:cNvPr id="6" name="Retângulo 5"/>
          <p:cNvSpPr/>
          <p:nvPr/>
        </p:nvSpPr>
        <p:spPr bwMode="auto">
          <a:xfrm>
            <a:off x="2260603" y="2708928"/>
            <a:ext cx="4319588" cy="576263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b="0" dirty="0"/>
              <a:t>Resultados da empresa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719144" y="4221463"/>
            <a:ext cx="3097215" cy="647700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b="0" dirty="0"/>
              <a:t>Aumento de lucros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5327661" y="4293473"/>
            <a:ext cx="3095625" cy="647700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b="0" dirty="0"/>
              <a:t>Redução de lucros</a:t>
            </a:r>
          </a:p>
        </p:txBody>
      </p:sp>
      <p:sp>
        <p:nvSpPr>
          <p:cNvPr id="11" name="Retângulo 10"/>
          <p:cNvSpPr/>
          <p:nvPr/>
        </p:nvSpPr>
        <p:spPr bwMode="auto">
          <a:xfrm>
            <a:off x="2260603" y="5591206"/>
            <a:ext cx="4319588" cy="576263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b="0" dirty="0"/>
              <a:t>Remuneração do capital investido</a:t>
            </a:r>
          </a:p>
        </p:txBody>
      </p:sp>
      <p:cxnSp>
        <p:nvCxnSpPr>
          <p:cNvPr id="7177" name="Conector de seta reta 11"/>
          <p:cNvCxnSpPr>
            <a:cxnSpLocks noChangeShapeType="1"/>
            <a:stCxn id="2" idx="2"/>
            <a:endCxn id="6" idx="0"/>
          </p:cNvCxnSpPr>
          <p:nvPr/>
        </p:nvCxnSpPr>
        <p:spPr bwMode="auto">
          <a:xfrm flipH="1">
            <a:off x="4420397" y="1987456"/>
            <a:ext cx="7941" cy="72147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8" name="Conector de seta reta 13"/>
          <p:cNvCxnSpPr>
            <a:cxnSpLocks noChangeShapeType="1"/>
            <a:stCxn id="6" idx="2"/>
            <a:endCxn id="8" idx="0"/>
          </p:cNvCxnSpPr>
          <p:nvPr/>
        </p:nvCxnSpPr>
        <p:spPr bwMode="auto">
          <a:xfrm flipH="1">
            <a:off x="2267746" y="3285189"/>
            <a:ext cx="2152652" cy="93627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79" name="Conector de seta reta 14"/>
          <p:cNvCxnSpPr>
            <a:cxnSpLocks noChangeShapeType="1"/>
            <a:stCxn id="6" idx="2"/>
            <a:endCxn id="10" idx="0"/>
          </p:cNvCxnSpPr>
          <p:nvPr/>
        </p:nvCxnSpPr>
        <p:spPr bwMode="auto">
          <a:xfrm>
            <a:off x="4420405" y="3285192"/>
            <a:ext cx="2455071" cy="10082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0" name="Conector de seta reta 19"/>
          <p:cNvCxnSpPr>
            <a:cxnSpLocks noChangeShapeType="1"/>
            <a:stCxn id="10" idx="2"/>
            <a:endCxn id="11" idx="0"/>
          </p:cNvCxnSpPr>
          <p:nvPr/>
        </p:nvCxnSpPr>
        <p:spPr bwMode="auto">
          <a:xfrm flipH="1">
            <a:off x="4420405" y="4941172"/>
            <a:ext cx="2455071" cy="650032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81" name="Conector de seta reta 20"/>
          <p:cNvCxnSpPr>
            <a:cxnSpLocks noChangeShapeType="1"/>
            <a:stCxn id="8" idx="2"/>
            <a:endCxn id="11" idx="0"/>
          </p:cNvCxnSpPr>
          <p:nvPr/>
        </p:nvCxnSpPr>
        <p:spPr bwMode="auto">
          <a:xfrm>
            <a:off x="2267746" y="4869165"/>
            <a:ext cx="2152652" cy="72204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115933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ctr">
              <a:lnSpc>
                <a:spcPts val="3803"/>
              </a:lnSpc>
              <a:buNone/>
              <a:defRPr/>
            </a:pPr>
            <a:r>
              <a:rPr lang="pt-BR" i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i="0" dirty="0">
              <a:latin typeface="Arial" panose="020B0604020202020204" pitchFamily="34" charset="0"/>
            </a:endParaRPr>
          </a:p>
        </p:txBody>
      </p:sp>
      <p:sp>
        <p:nvSpPr>
          <p:cNvPr id="4100" name="Espaço Reservado para Número de Slide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01">
                <a:solidFill>
                  <a:schemeClr val="tx1"/>
                </a:solidFill>
                <a:latin typeface="Helvetica" pitchFamily="34" charset="0"/>
              </a:defRPr>
            </a:lvl1pPr>
            <a:lvl2pPr marL="742896" indent="-285730">
              <a:defRPr sz="1001">
                <a:solidFill>
                  <a:schemeClr val="tx1"/>
                </a:solidFill>
                <a:latin typeface="Helvetica" pitchFamily="34" charset="0"/>
              </a:defRPr>
            </a:lvl2pPr>
            <a:lvl3pPr marL="1142917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3pPr>
            <a:lvl4pPr marL="1600081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4pPr>
            <a:lvl5pPr marL="2057246" indent="-228584">
              <a:defRPr sz="1001">
                <a:solidFill>
                  <a:schemeClr val="tx1"/>
                </a:solidFill>
                <a:latin typeface="Helvetica" pitchFamily="34" charset="0"/>
              </a:defRPr>
            </a:lvl5pPr>
            <a:lvl6pPr marL="2514412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6pPr>
            <a:lvl7pPr marL="2971579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7pPr>
            <a:lvl8pPr marL="3428744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8pPr>
            <a:lvl9pPr marL="3885908" indent="-228584" eaLnBrk="0" fontAlgn="base" hangingPunct="0">
              <a:spcBef>
                <a:spcPct val="0"/>
              </a:spcBef>
              <a:spcAft>
                <a:spcPct val="0"/>
              </a:spcAft>
              <a:defRPr sz="100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fld id="{8BB05941-B619-43EB-B4DC-085EEF7878C9}" type="slidenum">
              <a:rPr lang="pt-BR">
                <a:latin typeface="Arial" panose="020B0604020202020204" pitchFamily="34" charset="0"/>
              </a:rPr>
              <a:pPr/>
              <a:t>88</a:t>
            </a:fld>
            <a:endParaRPr 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591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200000"/>
              </a:lnSpc>
              <a:buNone/>
              <a:defRPr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O </a:t>
            </a:r>
            <a:r>
              <a:rPr lang="pt-BR" sz="1801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processo de investimento </a:t>
            </a: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segundo Peter L. Bernstein (2000): “investir é um processo de tomada de decisões hoje para obter resultados que não serão conhecidos até amanhã. Ninguém sabe o que o amanhã irá trazer, pois não podemos controlar tudo que acontecerá”</a:t>
            </a:r>
          </a:p>
          <a:p>
            <a:pPr algn="just">
              <a:lnSpc>
                <a:spcPts val="3803"/>
              </a:lnSpc>
              <a:defRPr/>
            </a:pPr>
            <a:endParaRPr lang="pt-BR" sz="1801" dirty="0">
              <a:latin typeface="Arial" panose="020B0604020202020204" pitchFamily="34" charset="0"/>
            </a:endParaRP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446855" y="188321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90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ChangeArrowheads="1"/>
          </p:cNvSpPr>
          <p:nvPr/>
        </p:nvSpPr>
        <p:spPr bwMode="auto">
          <a:xfrm>
            <a:off x="546966" y="165188"/>
            <a:ext cx="5256584" cy="82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Importância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da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Disciplina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Desenvolvimento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Profissional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39552" y="1273174"/>
            <a:ext cx="8136904" cy="412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841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6858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Comunicação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mais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eficiente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com pares 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chefes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Compreensão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dos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discursos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5000"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Falar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a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linguagem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 de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Gothic" pitchFamily="49" charset="-128"/>
                <a:cs typeface="+mn-cs"/>
              </a:rPr>
              <a:t>Negócios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Tx/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Gothic" pitchFamily="49" charset="-128"/>
              <a:cs typeface="+mn-cs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61057"/>
            <a:ext cx="3088241" cy="135014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93" y="908720"/>
            <a:ext cx="3099155" cy="135014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51128"/>
            <a:ext cx="3094475" cy="13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39559" y="1124749"/>
            <a:ext cx="8229601" cy="3384553"/>
          </a:xfrm>
        </p:spPr>
        <p:txBody>
          <a:bodyPr/>
          <a:lstStyle/>
          <a:p>
            <a:pPr marL="0" indent="0" algn="just">
              <a:lnSpc>
                <a:spcPts val="3803"/>
              </a:lnSpc>
              <a:buNone/>
              <a:defRPr/>
            </a:pPr>
            <a:r>
              <a:rPr lang="pt-BR" sz="1801" dirty="0">
                <a:latin typeface="Arial" panose="020B0604020202020204" pitchFamily="34" charset="0"/>
                <a:cs typeface="Times New Roman" pitchFamily="18" charset="0"/>
              </a:rPr>
              <a:t>Avalia-se o desempenho do investimento pela análise de três aspectos e que são: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Risco</a:t>
            </a:r>
            <a:r>
              <a:rPr lang="pt-BR" b="0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 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da administração e/ou administrador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i="0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Ganho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 para o investidor ao longo do período</a:t>
            </a:r>
          </a:p>
          <a:p>
            <a:pPr lvl="1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i="0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Retorno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 para o investidor ao longo do período</a:t>
            </a:r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446855" y="188641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6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>
            <a:cxnSpLocks noChangeShapeType="1"/>
            <a:stCxn id="31" idx="2"/>
            <a:endCxn id="32" idx="0"/>
          </p:cNvCxnSpPr>
          <p:nvPr/>
        </p:nvCxnSpPr>
        <p:spPr bwMode="auto">
          <a:xfrm>
            <a:off x="4499771" y="2277450"/>
            <a:ext cx="0" cy="659552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CaixaDeTexto 30"/>
          <p:cNvSpPr txBox="1"/>
          <p:nvPr/>
        </p:nvSpPr>
        <p:spPr>
          <a:xfrm>
            <a:off x="2843216" y="1692678"/>
            <a:ext cx="3313115" cy="58477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dirty="0"/>
              <a:t>RISCO</a:t>
            </a:r>
            <a:endParaRPr lang="pt-BR" sz="11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2843216" y="2937002"/>
            <a:ext cx="3313115" cy="70788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0" dirty="0"/>
              <a:t>FATOR NEGATIVO NO INVESTIMENTO</a:t>
            </a:r>
            <a:endParaRPr lang="pt-BR" sz="1100" b="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843216" y="4233144"/>
            <a:ext cx="3313115" cy="70788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0" dirty="0"/>
              <a:t>PRECISA SER RECOMPENSADO</a:t>
            </a:r>
            <a:endParaRPr lang="pt-BR" sz="1100" b="0" dirty="0"/>
          </a:p>
        </p:txBody>
      </p:sp>
      <p:cxnSp>
        <p:nvCxnSpPr>
          <p:cNvPr id="36" name="Conector de seta reta 35"/>
          <p:cNvCxnSpPr>
            <a:cxnSpLocks noChangeShapeType="1"/>
            <a:stCxn id="32" idx="2"/>
            <a:endCxn id="35" idx="0"/>
          </p:cNvCxnSpPr>
          <p:nvPr/>
        </p:nvCxnSpPr>
        <p:spPr bwMode="auto">
          <a:xfrm>
            <a:off x="4499771" y="3644888"/>
            <a:ext cx="0" cy="588256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CaixaDeTexto 38"/>
          <p:cNvSpPr txBox="1"/>
          <p:nvPr/>
        </p:nvSpPr>
        <p:spPr>
          <a:xfrm>
            <a:off x="899323" y="5373226"/>
            <a:ext cx="7200901" cy="831253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1" b="0" dirty="0"/>
              <a:t>quanto maior a volatilidade dos retornos de um investimento, maior será o seu risco</a:t>
            </a:r>
          </a:p>
        </p:txBody>
      </p:sp>
      <p:cxnSp>
        <p:nvCxnSpPr>
          <p:cNvPr id="40" name="Conector de seta reta 39"/>
          <p:cNvCxnSpPr>
            <a:cxnSpLocks noChangeShapeType="1"/>
            <a:stCxn id="35" idx="2"/>
            <a:endCxn id="39" idx="0"/>
          </p:cNvCxnSpPr>
          <p:nvPr/>
        </p:nvCxnSpPr>
        <p:spPr bwMode="auto">
          <a:xfrm>
            <a:off x="4499771" y="4941033"/>
            <a:ext cx="0" cy="432193"/>
          </a:xfrm>
          <a:prstGeom prst="straightConnector1">
            <a:avLst/>
          </a:prstGeom>
          <a:noFill/>
          <a:ln w="38100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Retângulo 45"/>
          <p:cNvSpPr/>
          <p:nvPr/>
        </p:nvSpPr>
        <p:spPr bwMode="auto">
          <a:xfrm>
            <a:off x="1042994" y="2285634"/>
            <a:ext cx="2736852" cy="495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2401" dirty="0"/>
              <a:t>Significa:</a:t>
            </a:r>
            <a:endParaRPr lang="pt-BR" sz="1401" dirty="0"/>
          </a:p>
        </p:txBody>
      </p:sp>
      <p:sp>
        <p:nvSpPr>
          <p:cNvPr id="47" name="Retângulo 46"/>
          <p:cNvSpPr/>
          <p:nvPr/>
        </p:nvSpPr>
        <p:spPr bwMode="auto">
          <a:xfrm>
            <a:off x="1042994" y="3581778"/>
            <a:ext cx="2736852" cy="495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2401" dirty="0"/>
              <a:t>Portanto:</a:t>
            </a:r>
            <a:endParaRPr lang="pt-BR" sz="1401" dirty="0"/>
          </a:p>
        </p:txBody>
      </p:sp>
      <p:sp>
        <p:nvSpPr>
          <p:cNvPr id="48" name="Retângulo 47"/>
          <p:cNvSpPr/>
          <p:nvPr/>
        </p:nvSpPr>
        <p:spPr bwMode="auto">
          <a:xfrm>
            <a:off x="1042994" y="4877923"/>
            <a:ext cx="2736852" cy="495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pt-BR" sz="2401" dirty="0"/>
              <a:t>Logo:</a:t>
            </a:r>
            <a:endParaRPr lang="pt-BR" sz="1401" dirty="0"/>
          </a:p>
        </p:txBody>
      </p:sp>
      <p:sp>
        <p:nvSpPr>
          <p:cNvPr id="12" name="Espaço Reservado para Conteúdo 6"/>
          <p:cNvSpPr txBox="1">
            <a:spLocks/>
          </p:cNvSpPr>
          <p:nvPr/>
        </p:nvSpPr>
        <p:spPr bwMode="auto">
          <a:xfrm>
            <a:off x="446855" y="188321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9" grpId="0" animBg="1"/>
      <p:bldP spid="46" grpId="0"/>
      <p:bldP spid="47" grpId="0"/>
      <p:bldP spid="4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39559" y="1340777"/>
            <a:ext cx="8229601" cy="3816351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>
                <a:latin typeface="Arial" panose="020B0604020202020204" pitchFamily="34" charset="0"/>
                <a:cs typeface="Times New Roman" pitchFamily="18" charset="0"/>
              </a:rPr>
              <a:t>Qualquer investidor só vai aplicar em um título com risco se seu retorno esperado for tal que compense esse risco.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pt-BR" dirty="0">
              <a:latin typeface="Arial" panose="020B0604020202020204" pitchFamily="34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>
                <a:latin typeface="Arial" panose="020B0604020202020204" pitchFamily="34" charset="0"/>
                <a:cs typeface="Times New Roman" pitchFamily="18" charset="0"/>
              </a:rPr>
              <a:t>A mensuração do risco é feita pelo grau de volatilidade do investimento, associado aos retornos esperados </a:t>
            </a: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446855" y="188641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68320" y="1340773"/>
            <a:ext cx="8229601" cy="482488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u="sng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A certeza do incerto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, ou seja do não conhecimento do que irá acontecer no futuro, embora se tenha uma ideia das possibilidades a serem enfrentadas, pressupõe a existência do risco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Necessário avalias dois tipos de riscos :</a:t>
            </a:r>
          </a:p>
          <a:p>
            <a:pPr marL="0" indent="0" algn="just">
              <a:buNone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	o risco </a:t>
            </a:r>
            <a:r>
              <a:rPr lang="pt-BR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sistemático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, e</a:t>
            </a:r>
          </a:p>
          <a:p>
            <a:pPr marL="0" indent="0" algn="just">
              <a:buNone/>
            </a:pP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	o risco </a:t>
            </a:r>
            <a:r>
              <a:rPr lang="pt-BR" i="0" dirty="0">
                <a:solidFill>
                  <a:srgbClr val="FF0000"/>
                </a:solidFill>
                <a:latin typeface="Arial" panose="020B0604020202020204" pitchFamily="34" charset="0"/>
                <a:cs typeface="Times New Roman" pitchFamily="18" charset="0"/>
              </a:rPr>
              <a:t>diversificável</a:t>
            </a:r>
            <a:r>
              <a:rPr lang="pt-BR" b="0" i="0" dirty="0">
                <a:latin typeface="Arial" panose="020B0604020202020204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3" name="Espaço Reservado para Conteúdo 6"/>
          <p:cNvSpPr txBox="1">
            <a:spLocks/>
          </p:cNvSpPr>
          <p:nvPr/>
        </p:nvSpPr>
        <p:spPr bwMode="auto">
          <a:xfrm>
            <a:off x="467544" y="188641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26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auto">
          <a:xfrm>
            <a:off x="539660" y="1484792"/>
            <a:ext cx="2016127" cy="468111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2100" dirty="0"/>
              <a:t>RISCO SISTEMÁTICO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3059839" y="1497874"/>
            <a:ext cx="5759451" cy="4681115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1801" b="0" dirty="0"/>
              <a:t>Relacionado ao mercado;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1801" b="0" dirty="0"/>
              <a:t>Não pode ser evitado. Mesmo pela diversificação;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1801" b="0" dirty="0"/>
              <a:t>Causado por fatores que afetam os preços de todos os ativos;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1801" b="0" dirty="0"/>
              <a:t>Difícil de ser mitigado;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1801" b="0" dirty="0"/>
              <a:t>Exemplos: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Guerras;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Recessões;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Mudanças não previstas na inflação;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Nas taxas de juros;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No câmbio;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Na economia;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1801" b="0" dirty="0"/>
              <a:t>Dentre outras;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endParaRPr lang="pt-BR" sz="1801" b="0" dirty="0"/>
          </a:p>
        </p:txBody>
      </p:sp>
      <p:cxnSp>
        <p:nvCxnSpPr>
          <p:cNvPr id="6" name="Conector de seta reta 5"/>
          <p:cNvCxnSpPr>
            <a:stCxn id="2" idx="3"/>
            <a:endCxn id="4" idx="1"/>
          </p:cNvCxnSpPr>
          <p:nvPr/>
        </p:nvCxnSpPr>
        <p:spPr bwMode="auto">
          <a:xfrm>
            <a:off x="2555781" y="3825351"/>
            <a:ext cx="504057" cy="13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Espaço Reservado para Conteúdo 6"/>
          <p:cNvSpPr txBox="1">
            <a:spLocks/>
          </p:cNvSpPr>
          <p:nvPr/>
        </p:nvSpPr>
        <p:spPr bwMode="auto">
          <a:xfrm>
            <a:off x="446855" y="188640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26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 bwMode="auto">
          <a:xfrm>
            <a:off x="395544" y="1556793"/>
            <a:ext cx="2088233" cy="4681116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pt-BR" sz="1801" dirty="0"/>
              <a:t>RISCO DIVERSIFICAVEL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2989019" y="1556800"/>
            <a:ext cx="5759451" cy="4680521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2203" b="0" dirty="0"/>
              <a:t>Risco específico de um ativo;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2203" b="0" dirty="0"/>
              <a:t>Conhecido como não sistemático;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2203" b="0" dirty="0"/>
              <a:t>Permite ações de mitigação pela diversificação de investimentos;</a:t>
            </a:r>
          </a:p>
          <a:p>
            <a:pPr marL="342875" indent="-342875">
              <a:buFont typeface="Wingdings" pitchFamily="2" charset="2"/>
              <a:buChar char="ü"/>
              <a:defRPr/>
            </a:pPr>
            <a:r>
              <a:rPr lang="pt-BR" sz="2203" b="0" dirty="0"/>
              <a:t>É causado por efeitos randômicos como;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2203" b="0" dirty="0"/>
              <a:t>Processos judiciais;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2203" b="0" dirty="0"/>
              <a:t>Greves;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2203" b="0" dirty="0"/>
              <a:t>Programas de marketing bem ou mal sucedidos;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2203" b="0" dirty="0"/>
              <a:t>Ganho ou perda de um grande contrato;</a:t>
            </a:r>
          </a:p>
          <a:p>
            <a:pPr marL="800040" lvl="1" indent="-342875">
              <a:buFont typeface="Wingdings" pitchFamily="2" charset="2"/>
              <a:buChar char="ü"/>
              <a:defRPr/>
            </a:pPr>
            <a:r>
              <a:rPr lang="pt-BR" sz="2203" b="0" dirty="0"/>
              <a:t>Dentre outros que sejam únicos para uma empresa em particular;</a:t>
            </a:r>
          </a:p>
        </p:txBody>
      </p:sp>
      <p:cxnSp>
        <p:nvCxnSpPr>
          <p:cNvPr id="6" name="Conector de seta reta 5"/>
          <p:cNvCxnSpPr>
            <a:stCxn id="2" idx="3"/>
            <a:endCxn id="4" idx="1"/>
          </p:cNvCxnSpPr>
          <p:nvPr/>
        </p:nvCxnSpPr>
        <p:spPr bwMode="auto">
          <a:xfrm flipV="1">
            <a:off x="2483777" y="3897061"/>
            <a:ext cx="505247" cy="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Espaço Reservado para Conteúdo 6"/>
          <p:cNvSpPr txBox="1">
            <a:spLocks/>
          </p:cNvSpPr>
          <p:nvPr/>
        </p:nvSpPr>
        <p:spPr bwMode="auto">
          <a:xfrm>
            <a:off x="518863" y="188316"/>
            <a:ext cx="5565305" cy="720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9" tIns="44452" rIns="90489" bIns="44452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400" b="1" i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–"/>
              <a:defRPr b="1" i="1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chemeClr val="bg2"/>
              </a:buClr>
              <a:buChar char="»"/>
              <a:defRPr b="1" i="1">
                <a:solidFill>
                  <a:srgbClr val="000000"/>
                </a:solidFill>
                <a:latin typeface="+mn-lt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 i="1">
                <a:solidFill>
                  <a:srgbClr val="000000"/>
                </a:solidFill>
                <a:latin typeface="+mn-lt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5pPr>
            <a:lvl6pPr marL="24574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6pPr>
            <a:lvl7pPr marL="29146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7pPr>
            <a:lvl8pPr marL="33718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8pPr>
            <a:lvl9pPr marL="3829050" indent="-171450" algn="l" rtl="0" fontAlgn="base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400" b="1" i="1">
                <a:solidFill>
                  <a:srgbClr val="000000"/>
                </a:solidFill>
                <a:latin typeface="+mn-lt"/>
              </a:defRPr>
            </a:lvl9pPr>
          </a:lstStyle>
          <a:p>
            <a:pPr marL="0">
              <a:lnSpc>
                <a:spcPts val="3803"/>
              </a:lnSpc>
              <a:buNone/>
              <a:defRPr/>
            </a:pPr>
            <a:r>
              <a:rPr lang="pt-BR" sz="2401" i="0" kern="0" dirty="0">
                <a:latin typeface="Arial" panose="020B0604020202020204" pitchFamily="34" charset="0"/>
                <a:cs typeface="Times New Roman" pitchFamily="18" charset="0"/>
              </a:rPr>
              <a:t>Conceitos de Risco e Retorno</a:t>
            </a:r>
            <a:endParaRPr lang="pt-BR" sz="2401" i="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73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Gestão Financeira Estratégica</a:t>
            </a:r>
          </a:p>
        </p:txBody>
      </p:sp>
    </p:spTree>
    <p:extLst>
      <p:ext uri="{BB962C8B-B14F-4D97-AF65-F5344CB8AC3E}">
        <p14:creationId xmlns:p14="http://schemas.microsoft.com/office/powerpoint/2010/main" val="136306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Valor do Dinheiro no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92500" lnSpcReduction="10000"/>
          </a:bodyPr>
          <a:lstStyle/>
          <a:p>
            <a:r>
              <a:rPr lang="pt-PT" dirty="0"/>
              <a:t>Legenda</a:t>
            </a:r>
            <a:endParaRPr lang="pt-BR" sz="3600" dirty="0"/>
          </a:p>
          <a:p>
            <a:pPr marL="0" indent="0">
              <a:buNone/>
            </a:pPr>
            <a:endParaRPr lang="pt-BR" sz="3600" dirty="0"/>
          </a:p>
          <a:p>
            <a:r>
              <a:rPr lang="pt-PT" sz="2400" dirty="0"/>
              <a:t>Inglês				Português</a:t>
            </a:r>
            <a:endParaRPr lang="pt-BR" sz="2400" dirty="0"/>
          </a:p>
          <a:p>
            <a:r>
              <a:rPr lang="pt-PT" sz="2400" dirty="0"/>
              <a:t>FV = Future Value 			VF = Valor Futuro</a:t>
            </a:r>
            <a:endParaRPr lang="pt-BR" sz="2400" dirty="0"/>
          </a:p>
          <a:p>
            <a:r>
              <a:rPr lang="pt-PT" sz="2400" dirty="0"/>
              <a:t>PV = Presente Value			VP = Valor Presente</a:t>
            </a:r>
            <a:endParaRPr lang="pt-BR" sz="2400" dirty="0"/>
          </a:p>
          <a:p>
            <a:r>
              <a:rPr lang="pt-PT" sz="2400" dirty="0"/>
              <a:t>NPV = Net Present Value		VPL = Valore Presente Líquido</a:t>
            </a:r>
            <a:endParaRPr lang="pt-BR" sz="2400" dirty="0"/>
          </a:p>
          <a:p>
            <a:r>
              <a:rPr lang="pt-PT" sz="2400" dirty="0"/>
              <a:t>IRR = Internal Rate of Return		TIR = Taxa Interna de Retorno</a:t>
            </a:r>
            <a:endParaRPr lang="pt-BR" sz="2400" dirty="0"/>
          </a:p>
          <a:p>
            <a:r>
              <a:rPr lang="pt-PT" sz="2200" dirty="0"/>
              <a:t>ROI – Return on Investiment		</a:t>
            </a:r>
            <a:r>
              <a:rPr lang="pt-PT" sz="1900" dirty="0"/>
              <a:t>ROI – Retorno sobre o Investimento</a:t>
            </a:r>
            <a:endParaRPr lang="pt-BR" sz="1900" dirty="0"/>
          </a:p>
          <a:p>
            <a:r>
              <a:rPr lang="pt-PT" sz="2400" dirty="0"/>
              <a:t>n = Time				n = Tempo</a:t>
            </a:r>
            <a:endParaRPr lang="pt-BR" sz="2400" dirty="0"/>
          </a:p>
          <a:p>
            <a:r>
              <a:rPr lang="pt-PT" sz="2400" dirty="0"/>
              <a:t>i = Rate	</a:t>
            </a:r>
            <a:r>
              <a:rPr lang="pt-BR" sz="2400" dirty="0"/>
              <a:t>			i = Taxa</a:t>
            </a:r>
          </a:p>
          <a:p>
            <a:r>
              <a:rPr lang="pt-BR" sz="1900" dirty="0"/>
              <a:t>WACC = </a:t>
            </a:r>
            <a:r>
              <a:rPr lang="pt-BR" sz="1900" dirty="0" err="1"/>
              <a:t>Weighted</a:t>
            </a:r>
            <a:r>
              <a:rPr lang="pt-BR" sz="1900" dirty="0"/>
              <a:t> </a:t>
            </a:r>
            <a:r>
              <a:rPr lang="pt-BR" sz="1900" dirty="0" err="1"/>
              <a:t>Average</a:t>
            </a:r>
            <a:r>
              <a:rPr lang="pt-BR" sz="1900" dirty="0"/>
              <a:t> Capital </a:t>
            </a:r>
            <a:r>
              <a:rPr lang="pt-BR" sz="1900" dirty="0" err="1"/>
              <a:t>Cost</a:t>
            </a:r>
            <a:r>
              <a:rPr lang="pt-BR" sz="1900" dirty="0"/>
              <a:t> </a:t>
            </a:r>
            <a:r>
              <a:rPr lang="pt-BR" dirty="0"/>
              <a:t>	</a:t>
            </a:r>
            <a:r>
              <a:rPr lang="pt-BR" sz="1900" dirty="0"/>
              <a:t>CMCP = Custo Médio Ponderado do 					Capital 					</a:t>
            </a:r>
          </a:p>
        </p:txBody>
      </p:sp>
    </p:spTree>
    <p:extLst>
      <p:ext uri="{BB962C8B-B14F-4D97-AF65-F5344CB8AC3E}">
        <p14:creationId xmlns:p14="http://schemas.microsoft.com/office/powerpoint/2010/main" val="350218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Valor do Dinheiro no Tempo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>
                <a:latin typeface="Square721 BT"/>
              </a:rPr>
              <a:t>Primeiro pilar das finanças é o </a:t>
            </a:r>
            <a:r>
              <a:rPr lang="pt-BR" b="1" i="1" u="sng" dirty="0">
                <a:solidFill>
                  <a:srgbClr val="FF0000"/>
                </a:solidFill>
                <a:latin typeface="Square721 BT"/>
              </a:rPr>
              <a:t>valor do dinheiro no tempo</a:t>
            </a:r>
            <a:r>
              <a:rPr lang="pt-BR" dirty="0">
                <a:solidFill>
                  <a:srgbClr val="FF0000"/>
                </a:solidFill>
                <a:latin typeface="Square721 BT"/>
              </a:rPr>
              <a:t>.</a:t>
            </a:r>
            <a:r>
              <a:rPr lang="pt-BR" dirty="0">
                <a:latin typeface="Square721 BT"/>
              </a:rPr>
              <a:t> As decisões financeiras envolvem custos, despesas e benefícios que estão espalhados sobre o tempo. Pessoas que tomam decisão financeira, na família e nas empresas, têm todos que avaliarem se investir o dinheiro hoje é justificado pelos benefícios esperados no futuro.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>
                <a:latin typeface="Square721 BT"/>
              </a:rPr>
              <a:t>É importante comparar os valores das somas de dinheiro em diferentes datas. Para fazer isto é requerido um entendimento perfeito dos conceitos de </a:t>
            </a:r>
            <a:r>
              <a:rPr lang="pt-BR" b="1" i="1" u="sng" dirty="0">
                <a:solidFill>
                  <a:srgbClr val="FF0000"/>
                </a:solidFill>
                <a:latin typeface="Square721 BT"/>
              </a:rPr>
              <a:t>valor do dinheiro no tempo</a:t>
            </a:r>
            <a:r>
              <a:rPr lang="pt-BR" dirty="0">
                <a:solidFill>
                  <a:srgbClr val="FF0000"/>
                </a:solidFill>
                <a:latin typeface="Square721 BT"/>
              </a:rPr>
              <a:t> </a:t>
            </a:r>
            <a:r>
              <a:rPr lang="pt-BR" dirty="0">
                <a:latin typeface="Square721 BT"/>
              </a:rPr>
              <a:t>e das técnicas de fluxo de caixa descontado.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2143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Valor do Dinheiro no Tempo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Square721 BT"/>
              </a:rPr>
              <a:t>O </a:t>
            </a:r>
            <a:r>
              <a:rPr lang="pt-BR" b="1" i="1" dirty="0">
                <a:solidFill>
                  <a:srgbClr val="FF0000"/>
                </a:solidFill>
                <a:latin typeface="Square721 BT"/>
              </a:rPr>
              <a:t>valor do dinheiro no tempo </a:t>
            </a:r>
            <a:r>
              <a:rPr lang="pt-BR" dirty="0">
                <a:latin typeface="Square721 BT"/>
              </a:rPr>
              <a:t>se refere ao fato que dinheiro (um real, um dólar ou um euro) na mão hoje vale mais do que a esperança dessa mesma quantia ser recebida no futuro.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>
                <a:latin typeface="Square721 BT"/>
              </a:rPr>
              <a:t>Existem no mínimo três razões do porquê isto é verdadeiro: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  <a:latin typeface="Square721 BT"/>
              </a:rPr>
              <a:t>Primeiro</a:t>
            </a:r>
            <a:r>
              <a:rPr lang="pt-BR" dirty="0">
                <a:solidFill>
                  <a:srgbClr val="FF0000"/>
                </a:solidFill>
                <a:latin typeface="Square721 BT"/>
              </a:rPr>
              <a:t>,</a:t>
            </a:r>
            <a:r>
              <a:rPr lang="pt-BR" dirty="0">
                <a:latin typeface="Square721 BT"/>
              </a:rPr>
              <a:t> dinheiro na mão hoje pode ser investido, rendendo juros, de modo que você terminará com mais dinheiro no futuro.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  <a:latin typeface="Square721 BT"/>
              </a:rPr>
              <a:t>Segundo lugar</a:t>
            </a:r>
            <a:r>
              <a:rPr lang="pt-BR" dirty="0">
                <a:latin typeface="Square721 BT"/>
              </a:rPr>
              <a:t>, o poder de compra do dinheiro pode mudar no tempo devido a inflação.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>
                <a:solidFill>
                  <a:srgbClr val="FF0000"/>
                </a:solidFill>
                <a:latin typeface="Square721 BT"/>
              </a:rPr>
              <a:t>Finalmente</a:t>
            </a:r>
            <a:r>
              <a:rPr lang="pt-BR" b="1" dirty="0">
                <a:latin typeface="Square721 BT"/>
              </a:rPr>
              <a:t>,</a:t>
            </a:r>
            <a:r>
              <a:rPr lang="pt-BR" dirty="0">
                <a:latin typeface="Square721 BT"/>
              </a:rPr>
              <a:t> a receita de dinheiro esperada no futuro é, em geral, incerta.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845369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18588</TotalTime>
  <Words>9293</Words>
  <Application>Microsoft Office PowerPoint</Application>
  <PresentationFormat>Papel Carta (216 x 279 mm)</PresentationFormat>
  <Paragraphs>1346</Paragraphs>
  <Slides>163</Slides>
  <Notes>43</Notes>
  <HiddenSlides>24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7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163</vt:i4>
      </vt:variant>
    </vt:vector>
  </HeadingPairs>
  <TitlesOfParts>
    <vt:vector size="179" baseType="lpstr">
      <vt:lpstr>Arial</vt:lpstr>
      <vt:lpstr>Calibri</vt:lpstr>
      <vt:lpstr>Helvetica</vt:lpstr>
      <vt:lpstr>Monotype Sorts</vt:lpstr>
      <vt:lpstr>Square721 BT</vt:lpstr>
      <vt:lpstr>Times New Roman</vt:lpstr>
      <vt:lpstr>Wingdings</vt:lpstr>
      <vt:lpstr>1_Default Design</vt:lpstr>
      <vt:lpstr>6_Personalizar design</vt:lpstr>
      <vt:lpstr>1_Tema do Office</vt:lpstr>
      <vt:lpstr>Tema do Office</vt:lpstr>
      <vt:lpstr>4_Personalizar design</vt:lpstr>
      <vt:lpstr>1_Personalizar design</vt:lpstr>
      <vt:lpstr>2_Personalizar design</vt:lpstr>
      <vt:lpstr>Equation</vt:lpstr>
      <vt:lpstr>Planilha</vt:lpstr>
      <vt:lpstr>Apresentação do PowerPoint</vt:lpstr>
      <vt:lpstr>Apresentação do PowerPoint</vt:lpstr>
      <vt:lpstr>Apresentação do PowerPoint</vt:lpstr>
      <vt:lpstr>Formas de contato</vt:lpstr>
      <vt:lpstr>Compromissos</vt:lpstr>
      <vt:lpstr>DO QUE VAMOS TRATAR</vt:lpstr>
      <vt:lpstr>Agenda</vt:lpstr>
      <vt:lpstr>Agenda</vt:lpstr>
      <vt:lpstr>Apresentação do PowerPoint</vt:lpstr>
      <vt:lpstr>Apresentação do PowerPoint</vt:lpstr>
      <vt:lpstr>Apresentação do PowerPoint</vt:lpstr>
      <vt:lpstr>Método de Avaliação</vt:lpstr>
      <vt:lpstr>COMPROMISSOS</vt:lpstr>
      <vt:lpstr>COMPROMISSOS</vt:lpstr>
      <vt:lpstr>A DINÂMICA DO PATRIMÔNIO</vt:lpstr>
      <vt:lpstr>Apresentação do PowerPoint</vt:lpstr>
      <vt:lpstr>Apresentação do PowerPoint</vt:lpstr>
      <vt:lpstr>As demonstrações que nos interessam: </vt:lpstr>
      <vt:lpstr>Para que serve a contabilidade nesse contexto?</vt:lpstr>
      <vt:lpstr>Apresentação do PowerPoint</vt:lpstr>
      <vt:lpstr>Balanço Patrimonial</vt:lpstr>
      <vt:lpstr>BALANÇO PATRIMONIAL</vt:lpstr>
      <vt:lpstr>Apresentação do PowerPoint</vt:lpstr>
      <vt:lpstr>Apresentação do PowerPoint</vt:lpstr>
      <vt:lpstr>Apresentação do PowerPoint</vt:lpstr>
      <vt:lpstr>Como é possível “ler” o BP para tomar  decisões?</vt:lpstr>
      <vt:lpstr>Como é possível “ler” o BP para tomar decisões?</vt:lpstr>
      <vt:lpstr>Balanço Patrimonial - Visão do Contador</vt:lpstr>
      <vt:lpstr>Como é possível “ler” o BP para tomar   decisões?</vt:lpstr>
      <vt:lpstr>Apresentação do PowerPoint</vt:lpstr>
      <vt:lpstr>Como é possível “ler” o BP para tomar  decisões?</vt:lpstr>
      <vt:lpstr>Balanço Patrimonial - Visão do Gestor</vt:lpstr>
      <vt:lpstr>Apresentação do PowerPoint</vt:lpstr>
      <vt:lpstr>Apresentação do PowerPoint</vt:lpstr>
      <vt:lpstr>Apresentação do PowerPoint</vt:lpstr>
      <vt:lpstr>FILME DA NATURA</vt:lpstr>
      <vt:lpstr>D.R.E.</vt:lpstr>
      <vt:lpstr>D.R.E.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EMPRESA TRIBUTADA PELO LUCRO REAL</vt:lpstr>
      <vt:lpstr>EMPRESA TRIBUTADA PELO LUCRO REAL</vt:lpstr>
      <vt:lpstr>EMPRESA TRIBUTADA PELO LUCRO REAL</vt:lpstr>
      <vt:lpstr>Apresentação do PowerPoint</vt:lpstr>
      <vt:lpstr>CONCEITOS DE ADMINISTRAÇÃO FINANCEIRA</vt:lpstr>
      <vt:lpstr>Apresentação do PowerPoint</vt:lpstr>
      <vt:lpstr>Características de finanças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Valor do Dinheiro no Tempo</vt:lpstr>
      <vt:lpstr>Valor do Dinheiro no Tempo</vt:lpstr>
      <vt:lpstr>Valor do Dinheiro no Tempo</vt:lpstr>
      <vt:lpstr>Valor do Dinheiro no Tempo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Valor Presente Líquido (VPL)</vt:lpstr>
      <vt:lpstr>Valor Presente Líquido (VPL) – Critérios de Decisão</vt:lpstr>
      <vt:lpstr>Apresentação do PowerPoint</vt:lpstr>
      <vt:lpstr>WACC do inglês  Weighted Average Capital Cost </vt:lpstr>
      <vt:lpstr>WACC do inglês  Weighted Average Capital Cost</vt:lpstr>
      <vt:lpstr>WACC do inglês  Weighted Average Capital Cost</vt:lpstr>
      <vt:lpstr>WACC do inglês  Weighted Average Capital Cost</vt:lpstr>
      <vt:lpstr>PAYBACK - SIMPLES </vt:lpstr>
      <vt:lpstr>Apresentação do PowerPoint</vt:lpstr>
      <vt:lpstr>PAYBACK - SIMPLES </vt:lpstr>
      <vt:lpstr>PAYBACK Descontado</vt:lpstr>
      <vt:lpstr>PAYBACK Descontado</vt:lpstr>
      <vt:lpstr>Apresentação do PowerPoint</vt:lpstr>
      <vt:lpstr>PAYBACK Descontado</vt:lpstr>
      <vt:lpstr>PAYBACK Critérios de Decisão</vt:lpstr>
      <vt:lpstr>Apresentação do PowerPoint</vt:lpstr>
      <vt:lpstr>Apresentação do PowerPoint</vt:lpstr>
      <vt:lpstr>Apresentação do PowerPoint</vt:lpstr>
      <vt:lpstr>TAXA INTERNA DE RETORNO (TIR)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 ROI?</vt:lpstr>
      <vt:lpstr>ROI -  Return on Investiment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Trabalho Final Business Case</vt:lpstr>
      <vt:lpstr>Análise de Viabilidade de Projetos</vt:lpstr>
      <vt:lpstr>Business Case</vt:lpstr>
      <vt:lpstr>Business Case - Perguntas</vt:lpstr>
      <vt:lpstr>Business Case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Bibliografia</vt:lpstr>
      <vt:lpstr>Bibliografia Complementar</vt:lpstr>
      <vt:lpstr>Sites de Referência</vt:lpstr>
      <vt:lpstr>Apresentação do PowerPoint</vt:lpstr>
    </vt:vector>
  </TitlesOfParts>
  <Company>FIAP - FACULDADE DE INFORMÁTICA PAULISTA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Apresentações</dc:title>
  <dc:creator>Prof. M.e Celso Marini</dc:creator>
  <cp:lastModifiedBy>celso marini</cp:lastModifiedBy>
  <cp:revision>990</cp:revision>
  <cp:lastPrinted>2015-08-10T23:43:58Z</cp:lastPrinted>
  <dcterms:created xsi:type="dcterms:W3CDTF">1999-05-02T13:25:21Z</dcterms:created>
  <dcterms:modified xsi:type="dcterms:W3CDTF">2020-08-06T21:00:13Z</dcterms:modified>
</cp:coreProperties>
</file>